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思源黑体" panose="020B0500000000000000" pitchFamily="34" charset="-128"/>
      <p:regular r:id="rId22"/>
    </p:embeddedFont>
    <p:embeddedFont>
      <p:font typeface="思源黑体 Bold" panose="020B0800000000000000" pitchFamily="34" charset="-128"/>
      <p:regular r:id="rId23"/>
      <p:bold r:id="rId24"/>
    </p:embeddedFont>
    <p:embeddedFont>
      <p:font typeface="字由文艺黑" pitchFamily="18" charset="-122"/>
      <p:regular r:id="rId25"/>
    </p:embeddedFont>
    <p:embeddedFont>
      <p:font typeface="WenQuanYi" panose="020B0606030804020204" pitchFamily="34" charset="-12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04" autoAdjust="0"/>
  </p:normalViewPr>
  <p:slideViewPr>
    <p:cSldViewPr>
      <p:cViewPr varScale="1">
        <p:scale>
          <a:sx n="76" d="100"/>
          <a:sy n="76" d="100"/>
        </p:scale>
        <p:origin x="5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5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jpe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4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2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5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9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7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Relationship Id="rId1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3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5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1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7.svg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6.svg"/><Relationship Id="rId10" Type="http://schemas.openxmlformats.org/officeDocument/2006/relationships/image" Target="../media/image5.svg"/><Relationship Id="rId19" Type="http://schemas.openxmlformats.org/officeDocument/2006/relationships/image" Target="../media/image30.svg"/><Relationship Id="rId4" Type="http://schemas.openxmlformats.org/officeDocument/2006/relationships/image" Target="../media/image11.svg"/><Relationship Id="rId9" Type="http://schemas.openxmlformats.org/officeDocument/2006/relationships/image" Target="../media/image4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1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3.jpe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4E8AB8">
                  <a:alpha val="7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68454" y="4693053"/>
            <a:ext cx="13151093" cy="47625"/>
            <a:chOff x="0" y="0"/>
            <a:chExt cx="2995028" cy="10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5028" cy="10846"/>
            </a:xfrm>
            <a:custGeom>
              <a:avLst/>
              <a:gdLst/>
              <a:ahLst/>
              <a:cxnLst/>
              <a:rect l="l" t="t" r="r" b="b"/>
              <a:pathLst>
                <a:path w="2995028" h="10846">
                  <a:moveTo>
                    <a:pt x="5423" y="0"/>
                  </a:moveTo>
                  <a:lnTo>
                    <a:pt x="2989605" y="0"/>
                  </a:lnTo>
                  <a:cubicBezTo>
                    <a:pt x="2992600" y="0"/>
                    <a:pt x="2995028" y="2428"/>
                    <a:pt x="2995028" y="5423"/>
                  </a:cubicBezTo>
                  <a:lnTo>
                    <a:pt x="2995028" y="5423"/>
                  </a:lnTo>
                  <a:cubicBezTo>
                    <a:pt x="2995028" y="8418"/>
                    <a:pt x="2992600" y="10846"/>
                    <a:pt x="2989605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95028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4226" y="7271236"/>
            <a:ext cx="3434294" cy="691910"/>
            <a:chOff x="0" y="0"/>
            <a:chExt cx="904505" cy="1822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04505" cy="182231"/>
            </a:xfrm>
            <a:custGeom>
              <a:avLst/>
              <a:gdLst/>
              <a:ahLst/>
              <a:cxnLst/>
              <a:rect l="l" t="t" r="r" b="b"/>
              <a:pathLst>
                <a:path w="904505" h="182231">
                  <a:moveTo>
                    <a:pt x="91116" y="0"/>
                  </a:moveTo>
                  <a:lnTo>
                    <a:pt x="813390" y="0"/>
                  </a:lnTo>
                  <a:cubicBezTo>
                    <a:pt x="837555" y="0"/>
                    <a:pt x="860731" y="9600"/>
                    <a:pt x="877818" y="26687"/>
                  </a:cubicBezTo>
                  <a:cubicBezTo>
                    <a:pt x="894906" y="43775"/>
                    <a:pt x="904505" y="66950"/>
                    <a:pt x="904505" y="91116"/>
                  </a:cubicBezTo>
                  <a:lnTo>
                    <a:pt x="904505" y="91116"/>
                  </a:lnTo>
                  <a:cubicBezTo>
                    <a:pt x="904505" y="115281"/>
                    <a:pt x="894906" y="138457"/>
                    <a:pt x="877818" y="155544"/>
                  </a:cubicBezTo>
                  <a:cubicBezTo>
                    <a:pt x="860731" y="172632"/>
                    <a:pt x="837555" y="182231"/>
                    <a:pt x="813390" y="182231"/>
                  </a:cubicBezTo>
                  <a:lnTo>
                    <a:pt x="91116" y="182231"/>
                  </a:lnTo>
                  <a:cubicBezTo>
                    <a:pt x="66950" y="182231"/>
                    <a:pt x="43775" y="172632"/>
                    <a:pt x="26687" y="155544"/>
                  </a:cubicBezTo>
                  <a:cubicBezTo>
                    <a:pt x="9600" y="138457"/>
                    <a:pt x="0" y="115281"/>
                    <a:pt x="0" y="91116"/>
                  </a:cubicBezTo>
                  <a:lnTo>
                    <a:pt x="0" y="91116"/>
                  </a:lnTo>
                  <a:cubicBezTo>
                    <a:pt x="0" y="66950"/>
                    <a:pt x="9600" y="43775"/>
                    <a:pt x="26687" y="26687"/>
                  </a:cubicBezTo>
                  <a:cubicBezTo>
                    <a:pt x="43775" y="9600"/>
                    <a:pt x="66950" y="0"/>
                    <a:pt x="9111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A6298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04505" cy="22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69480" y="7271236"/>
            <a:ext cx="3434294" cy="691910"/>
            <a:chOff x="0" y="0"/>
            <a:chExt cx="904505" cy="1822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4505" cy="182231"/>
            </a:xfrm>
            <a:custGeom>
              <a:avLst/>
              <a:gdLst/>
              <a:ahLst/>
              <a:cxnLst/>
              <a:rect l="l" t="t" r="r" b="b"/>
              <a:pathLst>
                <a:path w="904505" h="182231">
                  <a:moveTo>
                    <a:pt x="91116" y="0"/>
                  </a:moveTo>
                  <a:lnTo>
                    <a:pt x="813390" y="0"/>
                  </a:lnTo>
                  <a:cubicBezTo>
                    <a:pt x="837555" y="0"/>
                    <a:pt x="860731" y="9600"/>
                    <a:pt x="877818" y="26687"/>
                  </a:cubicBezTo>
                  <a:cubicBezTo>
                    <a:pt x="894906" y="43775"/>
                    <a:pt x="904505" y="66950"/>
                    <a:pt x="904505" y="91116"/>
                  </a:cubicBezTo>
                  <a:lnTo>
                    <a:pt x="904505" y="91116"/>
                  </a:lnTo>
                  <a:cubicBezTo>
                    <a:pt x="904505" y="115281"/>
                    <a:pt x="894906" y="138457"/>
                    <a:pt x="877818" y="155544"/>
                  </a:cubicBezTo>
                  <a:cubicBezTo>
                    <a:pt x="860731" y="172632"/>
                    <a:pt x="837555" y="182231"/>
                    <a:pt x="813390" y="182231"/>
                  </a:cubicBezTo>
                  <a:lnTo>
                    <a:pt x="91116" y="182231"/>
                  </a:lnTo>
                  <a:cubicBezTo>
                    <a:pt x="66950" y="182231"/>
                    <a:pt x="43775" y="172632"/>
                    <a:pt x="26687" y="155544"/>
                  </a:cubicBezTo>
                  <a:cubicBezTo>
                    <a:pt x="9600" y="138457"/>
                    <a:pt x="0" y="115281"/>
                    <a:pt x="0" y="91116"/>
                  </a:cubicBezTo>
                  <a:lnTo>
                    <a:pt x="0" y="91116"/>
                  </a:lnTo>
                  <a:cubicBezTo>
                    <a:pt x="0" y="66950"/>
                    <a:pt x="9600" y="43775"/>
                    <a:pt x="26687" y="26687"/>
                  </a:cubicBezTo>
                  <a:cubicBezTo>
                    <a:pt x="43775" y="9600"/>
                    <a:pt x="66950" y="0"/>
                    <a:pt x="9111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A6298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04505" cy="22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739031" y="2467089"/>
            <a:ext cx="542592" cy="542592"/>
          </a:xfrm>
          <a:custGeom>
            <a:avLst/>
            <a:gdLst/>
            <a:ahLst/>
            <a:cxnLst/>
            <a:rect l="l" t="t" r="r" b="b"/>
            <a:pathLst>
              <a:path w="542592" h="542592">
                <a:moveTo>
                  <a:pt x="0" y="0"/>
                </a:moveTo>
                <a:lnTo>
                  <a:pt x="542591" y="0"/>
                </a:lnTo>
                <a:lnTo>
                  <a:pt x="542591" y="542592"/>
                </a:lnTo>
                <a:lnTo>
                  <a:pt x="0" y="542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6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17"/>
          <p:cNvSpPr/>
          <p:nvPr/>
        </p:nvSpPr>
        <p:spPr>
          <a:xfrm>
            <a:off x="5486400" y="9258300"/>
            <a:ext cx="7315200" cy="204667"/>
          </a:xfrm>
          <a:custGeom>
            <a:avLst/>
            <a:gdLst/>
            <a:ahLst/>
            <a:cxnLst/>
            <a:rect l="l" t="t" r="r" b="b"/>
            <a:pathLst>
              <a:path w="7315200" h="204667">
                <a:moveTo>
                  <a:pt x="0" y="0"/>
                </a:moveTo>
                <a:lnTo>
                  <a:pt x="7315200" y="0"/>
                </a:lnTo>
                <a:lnTo>
                  <a:pt x="7315200" y="204667"/>
                </a:lnTo>
                <a:lnTo>
                  <a:pt x="0" y="204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18"/>
          <p:cNvSpPr/>
          <p:nvPr/>
        </p:nvSpPr>
        <p:spPr>
          <a:xfrm>
            <a:off x="2418224" y="2925339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1" y="0"/>
                </a:lnTo>
                <a:lnTo>
                  <a:pt x="1177391" y="612244"/>
                </a:lnTo>
                <a:lnTo>
                  <a:pt x="0" y="612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9" name="Freeform 19"/>
          <p:cNvSpPr/>
          <p:nvPr/>
        </p:nvSpPr>
        <p:spPr>
          <a:xfrm>
            <a:off x="16021691" y="5496258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0" y="0"/>
                </a:lnTo>
                <a:lnTo>
                  <a:pt x="1177390" y="612243"/>
                </a:lnTo>
                <a:lnTo>
                  <a:pt x="0" y="61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20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1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22"/>
          <p:cNvSpPr/>
          <p:nvPr/>
        </p:nvSpPr>
        <p:spPr>
          <a:xfrm>
            <a:off x="1508390" y="5789781"/>
            <a:ext cx="600329" cy="318720"/>
          </a:xfrm>
          <a:custGeom>
            <a:avLst/>
            <a:gdLst/>
            <a:ahLst/>
            <a:cxnLst/>
            <a:rect l="l" t="t" r="r" b="b"/>
            <a:pathLst>
              <a:path w="600329" h="318720">
                <a:moveTo>
                  <a:pt x="0" y="0"/>
                </a:moveTo>
                <a:lnTo>
                  <a:pt x="600329" y="0"/>
                </a:lnTo>
                <a:lnTo>
                  <a:pt x="600329" y="318720"/>
                </a:lnTo>
                <a:lnTo>
                  <a:pt x="0" y="318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3"/>
          <p:cNvSpPr/>
          <p:nvPr/>
        </p:nvSpPr>
        <p:spPr>
          <a:xfrm>
            <a:off x="10778304" y="834969"/>
            <a:ext cx="600329" cy="318720"/>
          </a:xfrm>
          <a:custGeom>
            <a:avLst/>
            <a:gdLst/>
            <a:ahLst/>
            <a:cxnLst/>
            <a:rect l="l" t="t" r="r" b="b"/>
            <a:pathLst>
              <a:path w="600329" h="318720">
                <a:moveTo>
                  <a:pt x="0" y="0"/>
                </a:moveTo>
                <a:lnTo>
                  <a:pt x="600329" y="0"/>
                </a:lnTo>
                <a:lnTo>
                  <a:pt x="600329" y="318720"/>
                </a:lnTo>
                <a:lnTo>
                  <a:pt x="0" y="318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24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25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6" name="TextBox 26"/>
          <p:cNvSpPr txBox="1"/>
          <p:nvPr/>
        </p:nvSpPr>
        <p:spPr>
          <a:xfrm>
            <a:off x="3877404" y="4815975"/>
            <a:ext cx="10533193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456">
                <a:solidFill>
                  <a:srgbClr val="4E8AB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University of Glasgow</a:t>
            </a:r>
          </a:p>
          <a:p>
            <a:pPr algn="ctr">
              <a:lnSpc>
                <a:spcPts val="6719"/>
              </a:lnSpc>
            </a:pPr>
            <a:endParaRPr lang="en-US" sz="4800" spc="456">
              <a:solidFill>
                <a:srgbClr val="4E8AB8"/>
              </a:solidFill>
              <a:latin typeface="字由文艺黑"/>
              <a:ea typeface="字由文艺黑"/>
              <a:cs typeface="字由文艺黑"/>
              <a:sym typeface="字由文艺黑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305395" y="2087359"/>
            <a:ext cx="14304991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spc="64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2025 IDO Summer School Program Sharing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84226" y="7352980"/>
            <a:ext cx="3434294" cy="48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2856" spc="271">
                <a:solidFill>
                  <a:srgbClr val="4E8AB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22PRA刘菁晶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69480" y="7352980"/>
            <a:ext cx="3434294" cy="48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2856" spc="271">
                <a:solidFill>
                  <a:srgbClr val="4E8AB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2025.11.12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830923" y="9379684"/>
            <a:ext cx="1587302" cy="0"/>
          </a:xfrm>
          <a:prstGeom prst="line">
            <a:avLst/>
          </a:prstGeom>
          <a:ln w="38100" cap="rnd">
            <a:gradFill>
              <a:gsLst>
                <a:gs pos="0">
                  <a:srgbClr val="1A6298">
                    <a:alpha val="100000"/>
                  </a:srgbClr>
                </a:gs>
                <a:gs pos="100000">
                  <a:srgbClr val="1A6298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3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273033" y="2425430"/>
            <a:ext cx="6675569" cy="6675569"/>
          </a:xfrm>
          <a:custGeom>
            <a:avLst/>
            <a:gdLst/>
            <a:ahLst/>
            <a:cxnLst/>
            <a:rect l="l" t="t" r="r" b="b"/>
            <a:pathLst>
              <a:path w="6675569" h="6675569">
                <a:moveTo>
                  <a:pt x="0" y="0"/>
                </a:moveTo>
                <a:lnTo>
                  <a:pt x="6675569" y="0"/>
                </a:lnTo>
                <a:lnTo>
                  <a:pt x="6675569" y="6675569"/>
                </a:lnTo>
                <a:lnTo>
                  <a:pt x="0" y="6675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8488431" y="2425430"/>
            <a:ext cx="8914641" cy="6675569"/>
          </a:xfrm>
          <a:custGeom>
            <a:avLst/>
            <a:gdLst/>
            <a:ahLst/>
            <a:cxnLst/>
            <a:rect l="l" t="t" r="r" b="b"/>
            <a:pathLst>
              <a:path w="8914641" h="6675569">
                <a:moveTo>
                  <a:pt x="0" y="0"/>
                </a:moveTo>
                <a:lnTo>
                  <a:pt x="8914641" y="0"/>
                </a:lnTo>
                <a:lnTo>
                  <a:pt x="8914641" y="6675569"/>
                </a:lnTo>
                <a:lnTo>
                  <a:pt x="0" y="6675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5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校园环境（Living Environment）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3910" y="2591612"/>
            <a:ext cx="4996649" cy="6666688"/>
          </a:xfrm>
          <a:custGeom>
            <a:avLst/>
            <a:gdLst/>
            <a:ahLst/>
            <a:cxnLst/>
            <a:rect l="l" t="t" r="r" b="b"/>
            <a:pathLst>
              <a:path w="4996649" h="6666688">
                <a:moveTo>
                  <a:pt x="0" y="0"/>
                </a:moveTo>
                <a:lnTo>
                  <a:pt x="4996649" y="0"/>
                </a:lnTo>
                <a:lnTo>
                  <a:pt x="4996649" y="6666688"/>
                </a:lnTo>
                <a:lnTo>
                  <a:pt x="0" y="666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6219637" y="2591612"/>
            <a:ext cx="5286354" cy="6666688"/>
          </a:xfrm>
          <a:custGeom>
            <a:avLst/>
            <a:gdLst/>
            <a:ahLst/>
            <a:cxnLst/>
            <a:rect l="l" t="t" r="r" b="b"/>
            <a:pathLst>
              <a:path w="5286354" h="6666688">
                <a:moveTo>
                  <a:pt x="0" y="0"/>
                </a:moveTo>
                <a:lnTo>
                  <a:pt x="5286354" y="0"/>
                </a:lnTo>
                <a:lnTo>
                  <a:pt x="5286354" y="6666688"/>
                </a:lnTo>
                <a:lnTo>
                  <a:pt x="0" y="6666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63" b="-2863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12195069" y="2591612"/>
            <a:ext cx="5286354" cy="6666688"/>
          </a:xfrm>
          <a:custGeom>
            <a:avLst/>
            <a:gdLst/>
            <a:ahLst/>
            <a:cxnLst/>
            <a:rect l="l" t="t" r="r" b="b"/>
            <a:pathLst>
              <a:path w="5286354" h="6666688">
                <a:moveTo>
                  <a:pt x="0" y="0"/>
                </a:moveTo>
                <a:lnTo>
                  <a:pt x="5286354" y="0"/>
                </a:lnTo>
                <a:lnTo>
                  <a:pt x="5286354" y="6666688"/>
                </a:lnTo>
                <a:lnTo>
                  <a:pt x="0" y="6666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63" b="-2863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9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校园环境（Living Environment）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3864" y="2569852"/>
            <a:ext cx="8360559" cy="6688448"/>
          </a:xfrm>
          <a:custGeom>
            <a:avLst/>
            <a:gdLst/>
            <a:ahLst/>
            <a:cxnLst/>
            <a:rect l="l" t="t" r="r" b="b"/>
            <a:pathLst>
              <a:path w="8360559" h="6688448">
                <a:moveTo>
                  <a:pt x="0" y="0"/>
                </a:moveTo>
                <a:lnTo>
                  <a:pt x="8360559" y="0"/>
                </a:lnTo>
                <a:lnTo>
                  <a:pt x="8360559" y="6688448"/>
                </a:lnTo>
                <a:lnTo>
                  <a:pt x="0" y="6688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97" b="-2268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0592783" y="2274936"/>
            <a:ext cx="5783222" cy="7278281"/>
          </a:xfrm>
          <a:custGeom>
            <a:avLst/>
            <a:gdLst/>
            <a:ahLst/>
            <a:cxnLst/>
            <a:rect l="l" t="t" r="r" b="b"/>
            <a:pathLst>
              <a:path w="5783222" h="7278281">
                <a:moveTo>
                  <a:pt x="0" y="0"/>
                </a:moveTo>
                <a:lnTo>
                  <a:pt x="5783221" y="0"/>
                </a:lnTo>
                <a:lnTo>
                  <a:pt x="5783221" y="7278281"/>
                </a:lnTo>
                <a:lnTo>
                  <a:pt x="0" y="7278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77" b="-3566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TextBox 8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校园环境（Living Environment）</a:t>
            </a:r>
          </a:p>
        </p:txBody>
      </p:sp>
      <p:sp>
        <p:nvSpPr>
          <p:cNvPr id="9" name="Freeform 9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67511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151599" y="2497704"/>
            <a:ext cx="5133310" cy="6848218"/>
          </a:xfrm>
          <a:custGeom>
            <a:avLst/>
            <a:gdLst/>
            <a:ahLst/>
            <a:cxnLst/>
            <a:rect l="l" t="t" r="r" b="b"/>
            <a:pathLst>
              <a:path w="5133310" h="6848218">
                <a:moveTo>
                  <a:pt x="0" y="0"/>
                </a:moveTo>
                <a:lnTo>
                  <a:pt x="5133310" y="0"/>
                </a:lnTo>
                <a:lnTo>
                  <a:pt x="5133310" y="6848219"/>
                </a:lnTo>
                <a:lnTo>
                  <a:pt x="0" y="68482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91" r="-3391" b="-6782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6731791" y="2497704"/>
            <a:ext cx="5136164" cy="6848218"/>
          </a:xfrm>
          <a:custGeom>
            <a:avLst/>
            <a:gdLst/>
            <a:ahLst/>
            <a:cxnLst/>
            <a:rect l="l" t="t" r="r" b="b"/>
            <a:pathLst>
              <a:path w="5136164" h="6848218">
                <a:moveTo>
                  <a:pt x="0" y="0"/>
                </a:moveTo>
                <a:lnTo>
                  <a:pt x="5136164" y="0"/>
                </a:lnTo>
                <a:lnTo>
                  <a:pt x="5136164" y="6848219"/>
                </a:lnTo>
                <a:lnTo>
                  <a:pt x="0" y="68482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2214094" y="2497704"/>
            <a:ext cx="5188978" cy="6922483"/>
          </a:xfrm>
          <a:custGeom>
            <a:avLst/>
            <a:gdLst/>
            <a:ahLst/>
            <a:cxnLst/>
            <a:rect l="l" t="t" r="r" b="b"/>
            <a:pathLst>
              <a:path w="5188978" h="6922483">
                <a:moveTo>
                  <a:pt x="0" y="0"/>
                </a:moveTo>
                <a:lnTo>
                  <a:pt x="5188978" y="0"/>
                </a:lnTo>
                <a:lnTo>
                  <a:pt x="5188978" y="6922483"/>
                </a:lnTo>
                <a:lnTo>
                  <a:pt x="0" y="69224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城市探索（City Exploration）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67511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232522" y="280309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0257078" y="1390036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美食（Food）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67511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297876" y="2566858"/>
            <a:ext cx="5036344" cy="6715125"/>
          </a:xfrm>
          <a:custGeom>
            <a:avLst/>
            <a:gdLst/>
            <a:ahLst/>
            <a:cxnLst/>
            <a:rect l="l" t="t" r="r" b="b"/>
            <a:pathLst>
              <a:path w="5036344" h="6715125">
                <a:moveTo>
                  <a:pt x="0" y="0"/>
                </a:moveTo>
                <a:lnTo>
                  <a:pt x="5036343" y="0"/>
                </a:lnTo>
                <a:lnTo>
                  <a:pt x="5036343" y="6715125"/>
                </a:lnTo>
                <a:lnTo>
                  <a:pt x="0" y="671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6775891" y="2566858"/>
            <a:ext cx="5102061" cy="6802748"/>
          </a:xfrm>
          <a:custGeom>
            <a:avLst/>
            <a:gdLst/>
            <a:ahLst/>
            <a:cxnLst/>
            <a:rect l="l" t="t" r="r" b="b"/>
            <a:pathLst>
              <a:path w="5102061" h="6802748">
                <a:moveTo>
                  <a:pt x="0" y="0"/>
                </a:moveTo>
                <a:lnTo>
                  <a:pt x="5102061" y="0"/>
                </a:lnTo>
                <a:lnTo>
                  <a:pt x="5102061" y="6802748"/>
                </a:lnTo>
                <a:lnTo>
                  <a:pt x="0" y="6802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美食（Food）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319624" y="1485900"/>
            <a:ext cx="4767719" cy="3814175"/>
          </a:xfrm>
          <a:custGeom>
            <a:avLst/>
            <a:gdLst/>
            <a:ahLst/>
            <a:cxnLst/>
            <a:rect l="l" t="t" r="r" b="b"/>
            <a:pathLst>
              <a:path w="4767719" h="3814175">
                <a:moveTo>
                  <a:pt x="0" y="0"/>
                </a:moveTo>
                <a:lnTo>
                  <a:pt x="4767719" y="0"/>
                </a:lnTo>
                <a:lnTo>
                  <a:pt x="4767719" y="3814175"/>
                </a:lnTo>
                <a:lnTo>
                  <a:pt x="0" y="3814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0990" b="-15675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6"/>
          <p:cNvSpPr/>
          <p:nvPr/>
        </p:nvSpPr>
        <p:spPr>
          <a:xfrm>
            <a:off x="12327570" y="5655149"/>
            <a:ext cx="4759772" cy="3807818"/>
          </a:xfrm>
          <a:custGeom>
            <a:avLst/>
            <a:gdLst/>
            <a:ahLst/>
            <a:cxnLst/>
            <a:rect l="l" t="t" r="r" b="b"/>
            <a:pathLst>
              <a:path w="4759772" h="3807818">
                <a:moveTo>
                  <a:pt x="0" y="0"/>
                </a:moveTo>
                <a:lnTo>
                  <a:pt x="4759773" y="0"/>
                </a:lnTo>
                <a:lnTo>
                  <a:pt x="4759773" y="3807818"/>
                </a:lnTo>
                <a:lnTo>
                  <a:pt x="0" y="38078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492" b="-29452"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67511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028700" y="2543175"/>
            <a:ext cx="7624060" cy="4288534"/>
          </a:xfrm>
          <a:custGeom>
            <a:avLst/>
            <a:gdLst/>
            <a:ahLst/>
            <a:cxnLst/>
            <a:rect l="l" t="t" r="r" b="b"/>
            <a:pathLst>
              <a:path w="7624060" h="4288534">
                <a:moveTo>
                  <a:pt x="0" y="0"/>
                </a:moveTo>
                <a:lnTo>
                  <a:pt x="7624060" y="0"/>
                </a:lnTo>
                <a:lnTo>
                  <a:pt x="7624060" y="4288534"/>
                </a:lnTo>
                <a:lnTo>
                  <a:pt x="0" y="4288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9340914" y="2474342"/>
            <a:ext cx="7746429" cy="4357366"/>
          </a:xfrm>
          <a:custGeom>
            <a:avLst/>
            <a:gdLst/>
            <a:ahLst/>
            <a:cxnLst/>
            <a:rect l="l" t="t" r="r" b="b"/>
            <a:pathLst>
              <a:path w="7746429" h="4357366">
                <a:moveTo>
                  <a:pt x="0" y="0"/>
                </a:moveTo>
                <a:lnTo>
                  <a:pt x="7746429" y="0"/>
                </a:lnTo>
                <a:lnTo>
                  <a:pt x="7746429" y="4357367"/>
                </a:lnTo>
                <a:lnTo>
                  <a:pt x="0" y="4357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904875"/>
            <a:ext cx="1433032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艺术与文化（Art &amp; Culture）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2677" y="7355584"/>
            <a:ext cx="679610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31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Kelvingrove Art Gallery and Museum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16075" y="7406384"/>
            <a:ext cx="679610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31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Riverside Museum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91223" y="6029902"/>
            <a:ext cx="8721974" cy="36905"/>
            <a:chOff x="0" y="0"/>
            <a:chExt cx="2563297" cy="108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3297" cy="10846"/>
            </a:xfrm>
            <a:custGeom>
              <a:avLst/>
              <a:gdLst/>
              <a:ahLst/>
              <a:cxnLst/>
              <a:rect l="l" t="t" r="r" b="b"/>
              <a:pathLst>
                <a:path w="2563297" h="10846">
                  <a:moveTo>
                    <a:pt x="5423" y="0"/>
                  </a:moveTo>
                  <a:lnTo>
                    <a:pt x="2557874" y="0"/>
                  </a:lnTo>
                  <a:cubicBezTo>
                    <a:pt x="2560869" y="0"/>
                    <a:pt x="2563297" y="2428"/>
                    <a:pt x="2563297" y="5423"/>
                  </a:cubicBezTo>
                  <a:lnTo>
                    <a:pt x="2563297" y="5423"/>
                  </a:lnTo>
                  <a:cubicBezTo>
                    <a:pt x="2563297" y="8418"/>
                    <a:pt x="2560869" y="10846"/>
                    <a:pt x="2557874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63297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0957564" y="1958021"/>
            <a:ext cx="2189292" cy="181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5"/>
              </a:lnSpc>
            </a:pPr>
            <a:r>
              <a:rPr lang="en-US" sz="10703" spc="101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8079" y="3993424"/>
            <a:ext cx="9048261" cy="13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spc="740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个人感受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91223" y="6870750"/>
            <a:ext cx="87219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0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Personal feeling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2174993"/>
            <a:ext cx="5929363" cy="5949531"/>
          </a:xfrm>
          <a:custGeom>
            <a:avLst/>
            <a:gdLst/>
            <a:ahLst/>
            <a:cxnLst/>
            <a:rect l="l" t="t" r="r" b="b"/>
            <a:pathLst>
              <a:path w="5929363" h="5949531">
                <a:moveTo>
                  <a:pt x="0" y="0"/>
                </a:moveTo>
                <a:lnTo>
                  <a:pt x="5929363" y="0"/>
                </a:lnTo>
                <a:lnTo>
                  <a:pt x="5929363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 rot="107999">
            <a:off x="454944" y="2291871"/>
            <a:ext cx="7584665" cy="6585904"/>
          </a:xfrm>
          <a:custGeom>
            <a:avLst/>
            <a:gdLst/>
            <a:ahLst/>
            <a:cxnLst/>
            <a:rect l="l" t="t" r="r" b="b"/>
            <a:pathLst>
              <a:path w="7584665" h="6585904">
                <a:moveTo>
                  <a:pt x="0" y="232083"/>
                </a:moveTo>
                <a:lnTo>
                  <a:pt x="7384989" y="0"/>
                </a:lnTo>
                <a:lnTo>
                  <a:pt x="7584666" y="6353821"/>
                </a:lnTo>
                <a:lnTo>
                  <a:pt x="199677" y="6585904"/>
                </a:lnTo>
                <a:lnTo>
                  <a:pt x="0" y="232083"/>
                </a:lnTo>
                <a:close/>
              </a:path>
            </a:pathLst>
          </a:custGeom>
          <a:blipFill>
            <a:blip r:embed="rId11"/>
            <a:stretch>
              <a:fillRect l="-19520" t="-11966" r="-11685" b="-1361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 rot="36000">
            <a:off x="5179815" y="2381555"/>
            <a:ext cx="4834026" cy="6406536"/>
          </a:xfrm>
          <a:custGeom>
            <a:avLst/>
            <a:gdLst/>
            <a:ahLst/>
            <a:cxnLst/>
            <a:rect l="l" t="t" r="r" b="b"/>
            <a:pathLst>
              <a:path w="4834026" h="6406536">
                <a:moveTo>
                  <a:pt x="0" y="49927"/>
                </a:moveTo>
                <a:lnTo>
                  <a:pt x="4767458" y="0"/>
                </a:lnTo>
                <a:lnTo>
                  <a:pt x="4834026" y="6356610"/>
                </a:lnTo>
                <a:lnTo>
                  <a:pt x="66569" y="6406536"/>
                </a:lnTo>
                <a:lnTo>
                  <a:pt x="0" y="49927"/>
                </a:lnTo>
                <a:close/>
              </a:path>
            </a:pathLst>
          </a:custGeom>
          <a:blipFill>
            <a:blip r:embed="rId12"/>
            <a:stretch>
              <a:fillRect l="-10215" t="-3517" r="-4834" b="-1223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697484"/>
            <a:ext cx="1232978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个人感受(Personal feeling)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0467" y="2511789"/>
            <a:ext cx="6016872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Understand the culture of Scotland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10467" y="4715743"/>
            <a:ext cx="6016872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Meet friends from all over the world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10467" y="6873542"/>
            <a:ext cx="6016872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Observe the city, experience the differences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2083466"/>
            <a:ext cx="3555340" cy="7174834"/>
            <a:chOff x="0" y="0"/>
            <a:chExt cx="550815" cy="11115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50815" cy="1111570"/>
            </a:xfrm>
            <a:custGeom>
              <a:avLst/>
              <a:gdLst/>
              <a:ahLst/>
              <a:cxnLst/>
              <a:rect l="l" t="t" r="r" b="b"/>
              <a:pathLst>
                <a:path w="550815" h="1111570">
                  <a:moveTo>
                    <a:pt x="0" y="0"/>
                  </a:moveTo>
                  <a:lnTo>
                    <a:pt x="550815" y="0"/>
                  </a:lnTo>
                  <a:lnTo>
                    <a:pt x="550815" y="1111570"/>
                  </a:lnTo>
                  <a:lnTo>
                    <a:pt x="0" y="1111570"/>
                  </a:lnTo>
                  <a:close/>
                </a:path>
              </a:pathLst>
            </a:custGeom>
            <a:blipFill>
              <a:blip r:embed="rId11"/>
              <a:stretch>
                <a:fillRect l="-25676" r="-25676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3441" y="697484"/>
            <a:ext cx="1232978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个人感受(Personal feeling)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12969" y="2727008"/>
            <a:ext cx="11312798" cy="657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99"/>
              </a:lnSpc>
            </a:pPr>
            <a:r>
              <a:rPr lang="en-US" sz="3999" spc="31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From 24STAT 陈希</a:t>
            </a:r>
          </a:p>
          <a:p>
            <a:pPr algn="just">
              <a:lnSpc>
                <a:spcPts val="6480"/>
              </a:lnSpc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我感觉去Glasgow整个体验感还是很不错的。</a:t>
            </a:r>
          </a:p>
          <a:p>
            <a:pPr algn="just">
              <a:lnSpc>
                <a:spcPts val="6480"/>
              </a:lnSpc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首先，我们是六月就出发的项目，所以没有其他内地大学放假了，上暑校的时候会发现几乎没有中国人；</a:t>
            </a:r>
          </a:p>
          <a:p>
            <a:pPr algn="just">
              <a:lnSpc>
                <a:spcPts val="6480"/>
              </a:lnSpc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第二，格拉斯哥是一个很休闲的城市，整个城市生活节奏很慢，我很喜欢；</a:t>
            </a:r>
          </a:p>
          <a:p>
            <a:pPr algn="just">
              <a:lnSpc>
                <a:spcPts val="6480"/>
              </a:lnSpc>
            </a:pPr>
            <a:r>
              <a:rPr lang="en-US" sz="3600" spc="2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最后，这个项目需要完成一些creative writing，不太喜欢writing的可能完成起来会辛苦一点。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830898" y="2738385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1" y="0"/>
                </a:lnTo>
                <a:lnTo>
                  <a:pt x="1177391" y="612243"/>
                </a:lnTo>
                <a:lnTo>
                  <a:pt x="0" y="612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2921171" y="5897919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0" y="0"/>
                </a:lnTo>
                <a:lnTo>
                  <a:pt x="1177390" y="612244"/>
                </a:lnTo>
                <a:lnTo>
                  <a:pt x="0" y="61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9588433" y="2738385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1" y="0"/>
                </a:lnTo>
                <a:lnTo>
                  <a:pt x="1177391" y="612243"/>
                </a:lnTo>
                <a:lnTo>
                  <a:pt x="0" y="612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9588433" y="5897919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1" y="0"/>
                </a:lnTo>
                <a:lnTo>
                  <a:pt x="1177391" y="612244"/>
                </a:lnTo>
                <a:lnTo>
                  <a:pt x="0" y="61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5540995" y="768140"/>
            <a:ext cx="7206009" cy="68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9"/>
              </a:lnSpc>
            </a:pPr>
            <a:r>
              <a:rPr lang="en-US" sz="4013" spc="381">
                <a:solidFill>
                  <a:srgbClr val="4E8AB8">
                    <a:alpha val="18824"/>
                  </a:srgbClr>
                </a:solidFill>
                <a:latin typeface="WenQuanYi"/>
                <a:ea typeface="WenQuanYi"/>
                <a:cs typeface="WenQuanYi"/>
                <a:sym typeface="WenQuanYi"/>
              </a:rPr>
              <a:t>CONTENTS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37698" y="1012408"/>
            <a:ext cx="6612604" cy="1300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86"/>
              </a:lnSpc>
            </a:pPr>
            <a:r>
              <a:rPr lang="en-US" sz="7632" spc="725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目录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03187" y="2926402"/>
            <a:ext cx="5109072" cy="2712114"/>
            <a:chOff x="0" y="0"/>
            <a:chExt cx="1345599" cy="714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5599" cy="714302"/>
            </a:xfrm>
            <a:custGeom>
              <a:avLst/>
              <a:gdLst/>
              <a:ahLst/>
              <a:cxnLst/>
              <a:rect l="l" t="t" r="r" b="b"/>
              <a:pathLst>
                <a:path w="1345599" h="714302">
                  <a:moveTo>
                    <a:pt x="28791" y="0"/>
                  </a:moveTo>
                  <a:lnTo>
                    <a:pt x="1316808" y="0"/>
                  </a:lnTo>
                  <a:cubicBezTo>
                    <a:pt x="1332709" y="0"/>
                    <a:pt x="1345599" y="12890"/>
                    <a:pt x="1345599" y="28791"/>
                  </a:cubicBezTo>
                  <a:lnTo>
                    <a:pt x="1345599" y="685510"/>
                  </a:lnTo>
                  <a:cubicBezTo>
                    <a:pt x="1345599" y="701411"/>
                    <a:pt x="1332709" y="714302"/>
                    <a:pt x="1316808" y="714302"/>
                  </a:cubicBezTo>
                  <a:lnTo>
                    <a:pt x="28791" y="714302"/>
                  </a:lnTo>
                  <a:cubicBezTo>
                    <a:pt x="12890" y="714302"/>
                    <a:pt x="0" y="701411"/>
                    <a:pt x="0" y="685510"/>
                  </a:cubicBezTo>
                  <a:lnTo>
                    <a:pt x="0" y="28791"/>
                  </a:lnTo>
                  <a:cubicBezTo>
                    <a:pt x="0" y="12890"/>
                    <a:pt x="12890" y="0"/>
                    <a:pt x="2879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45599" cy="752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347217" y="4178297"/>
            <a:ext cx="48210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332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选择Glasgow的原因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47217" y="5072062"/>
            <a:ext cx="4821014" cy="3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9"/>
              </a:lnSpc>
            </a:pPr>
            <a:r>
              <a:rPr lang="en-US" sz="2049" spc="19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The reason for choosing Glasgow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47217" y="2992219"/>
            <a:ext cx="1495466" cy="125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6"/>
              </a:lnSpc>
            </a:pPr>
            <a:r>
              <a:rPr lang="en-US" sz="7311" spc="694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01</a:t>
            </a:r>
          </a:p>
        </p:txBody>
      </p:sp>
      <p:sp>
        <p:nvSpPr>
          <p:cNvPr id="22" name="Freeform 22"/>
          <p:cNvSpPr/>
          <p:nvPr/>
        </p:nvSpPr>
        <p:spPr>
          <a:xfrm rot="-10800000">
            <a:off x="7232660" y="3471199"/>
            <a:ext cx="824374" cy="437668"/>
          </a:xfrm>
          <a:custGeom>
            <a:avLst/>
            <a:gdLst/>
            <a:ahLst/>
            <a:cxnLst/>
            <a:rect l="l" t="t" r="r" b="b"/>
            <a:pathLst>
              <a:path w="824374" h="437668">
                <a:moveTo>
                  <a:pt x="0" y="0"/>
                </a:moveTo>
                <a:lnTo>
                  <a:pt x="824374" y="0"/>
                </a:lnTo>
                <a:lnTo>
                  <a:pt x="824374" y="437668"/>
                </a:lnTo>
                <a:lnTo>
                  <a:pt x="0" y="43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23" name="Group 23"/>
          <p:cNvGrpSpPr/>
          <p:nvPr/>
        </p:nvGrpSpPr>
        <p:grpSpPr>
          <a:xfrm>
            <a:off x="9975741" y="2926402"/>
            <a:ext cx="5109072" cy="2712114"/>
            <a:chOff x="0" y="0"/>
            <a:chExt cx="1345599" cy="71430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5599" cy="714302"/>
            </a:xfrm>
            <a:custGeom>
              <a:avLst/>
              <a:gdLst/>
              <a:ahLst/>
              <a:cxnLst/>
              <a:rect l="l" t="t" r="r" b="b"/>
              <a:pathLst>
                <a:path w="1345599" h="714302">
                  <a:moveTo>
                    <a:pt x="28791" y="0"/>
                  </a:moveTo>
                  <a:lnTo>
                    <a:pt x="1316808" y="0"/>
                  </a:lnTo>
                  <a:cubicBezTo>
                    <a:pt x="1332709" y="0"/>
                    <a:pt x="1345599" y="12890"/>
                    <a:pt x="1345599" y="28791"/>
                  </a:cubicBezTo>
                  <a:lnTo>
                    <a:pt x="1345599" y="685510"/>
                  </a:lnTo>
                  <a:cubicBezTo>
                    <a:pt x="1345599" y="701411"/>
                    <a:pt x="1332709" y="714302"/>
                    <a:pt x="1316808" y="714302"/>
                  </a:cubicBezTo>
                  <a:lnTo>
                    <a:pt x="28791" y="714302"/>
                  </a:lnTo>
                  <a:cubicBezTo>
                    <a:pt x="12890" y="714302"/>
                    <a:pt x="0" y="701411"/>
                    <a:pt x="0" y="685510"/>
                  </a:cubicBezTo>
                  <a:lnTo>
                    <a:pt x="0" y="28791"/>
                  </a:lnTo>
                  <a:cubicBezTo>
                    <a:pt x="0" y="12890"/>
                    <a:pt x="12890" y="0"/>
                    <a:pt x="2879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345599" cy="752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119770" y="4178297"/>
            <a:ext cx="48210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332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课程设置&amp;体验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19770" y="5072062"/>
            <a:ext cx="4821014" cy="3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9"/>
              </a:lnSpc>
            </a:pPr>
            <a:r>
              <a:rPr lang="en-US" sz="2049" spc="19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Course Setting &amp; Experience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19770" y="2992219"/>
            <a:ext cx="1495466" cy="125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6"/>
              </a:lnSpc>
            </a:pPr>
            <a:r>
              <a:rPr lang="en-US" sz="7311" spc="694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02</a:t>
            </a:r>
          </a:p>
        </p:txBody>
      </p:sp>
      <p:sp>
        <p:nvSpPr>
          <p:cNvPr id="29" name="Freeform 29"/>
          <p:cNvSpPr/>
          <p:nvPr/>
        </p:nvSpPr>
        <p:spPr>
          <a:xfrm rot="-10800000">
            <a:off x="14005213" y="3471199"/>
            <a:ext cx="824374" cy="437668"/>
          </a:xfrm>
          <a:custGeom>
            <a:avLst/>
            <a:gdLst/>
            <a:ahLst/>
            <a:cxnLst/>
            <a:rect l="l" t="t" r="r" b="b"/>
            <a:pathLst>
              <a:path w="824374" h="437668">
                <a:moveTo>
                  <a:pt x="0" y="0"/>
                </a:moveTo>
                <a:lnTo>
                  <a:pt x="824374" y="0"/>
                </a:lnTo>
                <a:lnTo>
                  <a:pt x="824374" y="437668"/>
                </a:lnTo>
                <a:lnTo>
                  <a:pt x="0" y="43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0" name="Group 30"/>
          <p:cNvGrpSpPr/>
          <p:nvPr/>
        </p:nvGrpSpPr>
        <p:grpSpPr>
          <a:xfrm>
            <a:off x="3203187" y="6109376"/>
            <a:ext cx="11881626" cy="2712114"/>
            <a:chOff x="0" y="0"/>
            <a:chExt cx="15842168" cy="3616152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6812096" cy="3616152"/>
              <a:chOff x="0" y="0"/>
              <a:chExt cx="1345599" cy="71430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45599" cy="714302"/>
              </a:xfrm>
              <a:custGeom>
                <a:avLst/>
                <a:gdLst/>
                <a:ahLst/>
                <a:cxnLst/>
                <a:rect l="l" t="t" r="r" b="b"/>
                <a:pathLst>
                  <a:path w="1345599" h="714302">
                    <a:moveTo>
                      <a:pt x="28791" y="0"/>
                    </a:moveTo>
                    <a:lnTo>
                      <a:pt x="1316808" y="0"/>
                    </a:lnTo>
                    <a:cubicBezTo>
                      <a:pt x="1332709" y="0"/>
                      <a:pt x="1345599" y="12890"/>
                      <a:pt x="1345599" y="28791"/>
                    </a:cubicBezTo>
                    <a:lnTo>
                      <a:pt x="1345599" y="685510"/>
                    </a:lnTo>
                    <a:cubicBezTo>
                      <a:pt x="1345599" y="701411"/>
                      <a:pt x="1332709" y="714302"/>
                      <a:pt x="1316808" y="714302"/>
                    </a:cubicBezTo>
                    <a:lnTo>
                      <a:pt x="28791" y="714302"/>
                    </a:lnTo>
                    <a:cubicBezTo>
                      <a:pt x="12890" y="714302"/>
                      <a:pt x="0" y="701411"/>
                      <a:pt x="0" y="685510"/>
                    </a:cubicBezTo>
                    <a:lnTo>
                      <a:pt x="0" y="28791"/>
                    </a:lnTo>
                    <a:cubicBezTo>
                      <a:pt x="0" y="12890"/>
                      <a:pt x="12890" y="0"/>
                      <a:pt x="28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1A629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345599" cy="752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92039" y="1691418"/>
              <a:ext cx="6428018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spc="332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日常生活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2039" y="2876755"/>
              <a:ext cx="6428018" cy="46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9"/>
                </a:lnSpc>
              </a:pPr>
              <a:r>
                <a:rPr lang="en-US" sz="2049" spc="194">
                  <a:solidFill>
                    <a:srgbClr val="737373"/>
                  </a:solidFill>
                  <a:latin typeface="WenQuanYi"/>
                  <a:ea typeface="WenQuanYi"/>
                  <a:cs typeface="WenQuanYi"/>
                  <a:sym typeface="WenQuanYi"/>
                </a:rPr>
                <a:t>Daily life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92039" y="135380"/>
              <a:ext cx="1993955" cy="162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36"/>
                </a:lnSpc>
              </a:pPr>
              <a:r>
                <a:rPr lang="en-US" sz="7311" spc="694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03</a:t>
              </a:r>
            </a:p>
          </p:txBody>
        </p:sp>
        <p:sp>
          <p:nvSpPr>
            <p:cNvPr id="37" name="Freeform 37"/>
            <p:cNvSpPr/>
            <p:nvPr/>
          </p:nvSpPr>
          <p:spPr>
            <a:xfrm rot="-10800000">
              <a:off x="5372630" y="726396"/>
              <a:ext cx="1099165" cy="583557"/>
            </a:xfrm>
            <a:custGeom>
              <a:avLst/>
              <a:gdLst/>
              <a:ahLst/>
              <a:cxnLst/>
              <a:rect l="l" t="t" r="r" b="b"/>
              <a:pathLst>
                <a:path w="1099165" h="583557">
                  <a:moveTo>
                    <a:pt x="0" y="0"/>
                  </a:moveTo>
                  <a:lnTo>
                    <a:pt x="1099165" y="0"/>
                  </a:lnTo>
                  <a:lnTo>
                    <a:pt x="1099165" y="583557"/>
                  </a:lnTo>
                  <a:lnTo>
                    <a:pt x="0" y="583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9030071" y="0"/>
              <a:ext cx="6812096" cy="3616152"/>
              <a:chOff x="0" y="0"/>
              <a:chExt cx="1345599" cy="714302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345599" cy="714302"/>
              </a:xfrm>
              <a:custGeom>
                <a:avLst/>
                <a:gdLst/>
                <a:ahLst/>
                <a:cxnLst/>
                <a:rect l="l" t="t" r="r" b="b"/>
                <a:pathLst>
                  <a:path w="1345599" h="714302">
                    <a:moveTo>
                      <a:pt x="28791" y="0"/>
                    </a:moveTo>
                    <a:lnTo>
                      <a:pt x="1316808" y="0"/>
                    </a:lnTo>
                    <a:cubicBezTo>
                      <a:pt x="1332709" y="0"/>
                      <a:pt x="1345599" y="12890"/>
                      <a:pt x="1345599" y="28791"/>
                    </a:cubicBezTo>
                    <a:lnTo>
                      <a:pt x="1345599" y="685510"/>
                    </a:lnTo>
                    <a:cubicBezTo>
                      <a:pt x="1345599" y="701411"/>
                      <a:pt x="1332709" y="714302"/>
                      <a:pt x="1316808" y="714302"/>
                    </a:cubicBezTo>
                    <a:lnTo>
                      <a:pt x="28791" y="714302"/>
                    </a:lnTo>
                    <a:cubicBezTo>
                      <a:pt x="12890" y="714302"/>
                      <a:pt x="0" y="701411"/>
                      <a:pt x="0" y="685510"/>
                    </a:cubicBezTo>
                    <a:lnTo>
                      <a:pt x="0" y="28791"/>
                    </a:lnTo>
                    <a:cubicBezTo>
                      <a:pt x="0" y="12890"/>
                      <a:pt x="12890" y="0"/>
                      <a:pt x="28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1A629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1345599" cy="752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9222110" y="1691418"/>
              <a:ext cx="6428018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spc="332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个人感受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9222110" y="2876755"/>
              <a:ext cx="6428018" cy="46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9"/>
                </a:lnSpc>
              </a:pPr>
              <a:r>
                <a:rPr lang="en-US" sz="2049" spc="194">
                  <a:solidFill>
                    <a:srgbClr val="737373"/>
                  </a:solidFill>
                  <a:latin typeface="WenQuanYi"/>
                  <a:ea typeface="WenQuanYi"/>
                  <a:cs typeface="WenQuanYi"/>
                  <a:sym typeface="WenQuanYi"/>
                </a:rPr>
                <a:t>Personal feeling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222110" y="135380"/>
              <a:ext cx="1993955" cy="162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36"/>
                </a:lnSpc>
              </a:pPr>
              <a:r>
                <a:rPr lang="en-US" sz="7311" spc="694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04</a:t>
              </a:r>
            </a:p>
          </p:txBody>
        </p:sp>
        <p:sp>
          <p:nvSpPr>
            <p:cNvPr id="44" name="Freeform 44"/>
            <p:cNvSpPr/>
            <p:nvPr/>
          </p:nvSpPr>
          <p:spPr>
            <a:xfrm rot="-10800000">
              <a:off x="14402701" y="726396"/>
              <a:ext cx="1099165" cy="583557"/>
            </a:xfrm>
            <a:custGeom>
              <a:avLst/>
              <a:gdLst/>
              <a:ahLst/>
              <a:cxnLst/>
              <a:rect l="l" t="t" r="r" b="b"/>
              <a:pathLst>
                <a:path w="1099165" h="583557">
                  <a:moveTo>
                    <a:pt x="0" y="0"/>
                  </a:moveTo>
                  <a:lnTo>
                    <a:pt x="1099165" y="0"/>
                  </a:lnTo>
                  <a:lnTo>
                    <a:pt x="1099165" y="583557"/>
                  </a:lnTo>
                  <a:lnTo>
                    <a:pt x="0" y="583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5" name="Freeform 45"/>
          <p:cNvSpPr/>
          <p:nvPr/>
        </p:nvSpPr>
        <p:spPr>
          <a:xfrm>
            <a:off x="15739031" y="2467089"/>
            <a:ext cx="542592" cy="542592"/>
          </a:xfrm>
          <a:custGeom>
            <a:avLst/>
            <a:gdLst/>
            <a:ahLst/>
            <a:cxnLst/>
            <a:rect l="l" t="t" r="r" b="b"/>
            <a:pathLst>
              <a:path w="542592" h="542592">
                <a:moveTo>
                  <a:pt x="0" y="0"/>
                </a:moveTo>
                <a:lnTo>
                  <a:pt x="542591" y="0"/>
                </a:lnTo>
                <a:lnTo>
                  <a:pt x="542591" y="542592"/>
                </a:lnTo>
                <a:lnTo>
                  <a:pt x="0" y="542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6" name="Freeform 46"/>
          <p:cNvSpPr/>
          <p:nvPr/>
        </p:nvSpPr>
        <p:spPr>
          <a:xfrm>
            <a:off x="1305988" y="5727947"/>
            <a:ext cx="542592" cy="542592"/>
          </a:xfrm>
          <a:custGeom>
            <a:avLst/>
            <a:gdLst/>
            <a:ahLst/>
            <a:cxnLst/>
            <a:rect l="l" t="t" r="r" b="b"/>
            <a:pathLst>
              <a:path w="542592" h="542592">
                <a:moveTo>
                  <a:pt x="0" y="0"/>
                </a:moveTo>
                <a:lnTo>
                  <a:pt x="542592" y="0"/>
                </a:lnTo>
                <a:lnTo>
                  <a:pt x="542592" y="542591"/>
                </a:lnTo>
                <a:lnTo>
                  <a:pt x="0" y="542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>
          <a:xfrm rot="-10800000">
            <a:off x="17539645" y="4962516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199" y="0"/>
                </a:lnTo>
                <a:lnTo>
                  <a:pt x="666199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>
          <a:xfrm>
            <a:off x="5486400" y="9258300"/>
            <a:ext cx="7315200" cy="204667"/>
          </a:xfrm>
          <a:custGeom>
            <a:avLst/>
            <a:gdLst/>
            <a:ahLst/>
            <a:cxnLst/>
            <a:rect l="l" t="t" r="r" b="b"/>
            <a:pathLst>
              <a:path w="7315200" h="204667">
                <a:moveTo>
                  <a:pt x="0" y="0"/>
                </a:moveTo>
                <a:lnTo>
                  <a:pt x="7315200" y="0"/>
                </a:lnTo>
                <a:lnTo>
                  <a:pt x="7315200" y="204667"/>
                </a:lnTo>
                <a:lnTo>
                  <a:pt x="0" y="2046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7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4E8AB8">
                  <a:alpha val="7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68454" y="6060876"/>
            <a:ext cx="13151093" cy="47625"/>
            <a:chOff x="0" y="0"/>
            <a:chExt cx="2995028" cy="10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5028" cy="10846"/>
            </a:xfrm>
            <a:custGeom>
              <a:avLst/>
              <a:gdLst/>
              <a:ahLst/>
              <a:cxnLst/>
              <a:rect l="l" t="t" r="r" b="b"/>
              <a:pathLst>
                <a:path w="2995028" h="10846">
                  <a:moveTo>
                    <a:pt x="5423" y="0"/>
                  </a:moveTo>
                  <a:lnTo>
                    <a:pt x="2989605" y="0"/>
                  </a:lnTo>
                  <a:cubicBezTo>
                    <a:pt x="2992600" y="0"/>
                    <a:pt x="2995028" y="2428"/>
                    <a:pt x="2995028" y="5423"/>
                  </a:cubicBezTo>
                  <a:lnTo>
                    <a:pt x="2995028" y="5423"/>
                  </a:lnTo>
                  <a:cubicBezTo>
                    <a:pt x="2995028" y="8418"/>
                    <a:pt x="2992600" y="10846"/>
                    <a:pt x="2989605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95028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739031" y="2467089"/>
            <a:ext cx="542592" cy="542592"/>
          </a:xfrm>
          <a:custGeom>
            <a:avLst/>
            <a:gdLst/>
            <a:ahLst/>
            <a:cxnLst/>
            <a:rect l="l" t="t" r="r" b="b"/>
            <a:pathLst>
              <a:path w="542592" h="542592">
                <a:moveTo>
                  <a:pt x="0" y="0"/>
                </a:moveTo>
                <a:lnTo>
                  <a:pt x="542591" y="0"/>
                </a:lnTo>
                <a:lnTo>
                  <a:pt x="542591" y="542592"/>
                </a:lnTo>
                <a:lnTo>
                  <a:pt x="0" y="542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5486400" y="9258300"/>
            <a:ext cx="7315200" cy="204667"/>
          </a:xfrm>
          <a:custGeom>
            <a:avLst/>
            <a:gdLst/>
            <a:ahLst/>
            <a:cxnLst/>
            <a:rect l="l" t="t" r="r" b="b"/>
            <a:pathLst>
              <a:path w="7315200" h="204667">
                <a:moveTo>
                  <a:pt x="0" y="0"/>
                </a:moveTo>
                <a:lnTo>
                  <a:pt x="7315200" y="0"/>
                </a:lnTo>
                <a:lnTo>
                  <a:pt x="7315200" y="204667"/>
                </a:lnTo>
                <a:lnTo>
                  <a:pt x="0" y="204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2418224" y="2925339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1" y="0"/>
                </a:lnTo>
                <a:lnTo>
                  <a:pt x="1177391" y="612244"/>
                </a:lnTo>
                <a:lnTo>
                  <a:pt x="0" y="612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6021691" y="5496258"/>
            <a:ext cx="1177391" cy="612243"/>
          </a:xfrm>
          <a:custGeom>
            <a:avLst/>
            <a:gdLst/>
            <a:ahLst/>
            <a:cxnLst/>
            <a:rect l="l" t="t" r="r" b="b"/>
            <a:pathLst>
              <a:path w="1177391" h="612243">
                <a:moveTo>
                  <a:pt x="0" y="0"/>
                </a:moveTo>
                <a:lnTo>
                  <a:pt x="1177390" y="0"/>
                </a:lnTo>
                <a:lnTo>
                  <a:pt x="1177390" y="612243"/>
                </a:lnTo>
                <a:lnTo>
                  <a:pt x="0" y="61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1508390" y="5789781"/>
            <a:ext cx="600329" cy="318720"/>
          </a:xfrm>
          <a:custGeom>
            <a:avLst/>
            <a:gdLst/>
            <a:ahLst/>
            <a:cxnLst/>
            <a:rect l="l" t="t" r="r" b="b"/>
            <a:pathLst>
              <a:path w="600329" h="318720">
                <a:moveTo>
                  <a:pt x="0" y="0"/>
                </a:moveTo>
                <a:lnTo>
                  <a:pt x="600329" y="0"/>
                </a:lnTo>
                <a:lnTo>
                  <a:pt x="600329" y="318720"/>
                </a:lnTo>
                <a:lnTo>
                  <a:pt x="0" y="31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6"/>
          <p:cNvSpPr/>
          <p:nvPr/>
        </p:nvSpPr>
        <p:spPr>
          <a:xfrm>
            <a:off x="10778304" y="834969"/>
            <a:ext cx="600329" cy="318720"/>
          </a:xfrm>
          <a:custGeom>
            <a:avLst/>
            <a:gdLst/>
            <a:ahLst/>
            <a:cxnLst/>
            <a:rect l="l" t="t" r="r" b="b"/>
            <a:pathLst>
              <a:path w="600329" h="318720">
                <a:moveTo>
                  <a:pt x="0" y="0"/>
                </a:moveTo>
                <a:lnTo>
                  <a:pt x="600329" y="0"/>
                </a:lnTo>
                <a:lnTo>
                  <a:pt x="600329" y="318720"/>
                </a:lnTo>
                <a:lnTo>
                  <a:pt x="0" y="31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17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18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2548969" y="4093137"/>
            <a:ext cx="13190061" cy="18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5"/>
              </a:lnSpc>
            </a:pPr>
            <a:r>
              <a:rPr lang="en-US" sz="10639" spc="1010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感谢聆听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830923" y="9379684"/>
            <a:ext cx="1587302" cy="0"/>
          </a:xfrm>
          <a:prstGeom prst="line">
            <a:avLst/>
          </a:prstGeom>
          <a:ln w="38100" cap="rnd">
            <a:gradFill>
              <a:gsLst>
                <a:gs pos="0">
                  <a:srgbClr val="1A6298">
                    <a:alpha val="100000"/>
                  </a:srgbClr>
                </a:gs>
                <a:gs pos="100000">
                  <a:srgbClr val="1A6298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Box 21"/>
          <p:cNvSpPr txBox="1"/>
          <p:nvPr/>
        </p:nvSpPr>
        <p:spPr>
          <a:xfrm>
            <a:off x="3877404" y="3220139"/>
            <a:ext cx="10533193" cy="68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9"/>
              </a:lnSpc>
            </a:pPr>
            <a:r>
              <a:rPr lang="en-US" sz="4013" spc="381">
                <a:solidFill>
                  <a:srgbClr val="4E8AB8">
                    <a:alpha val="48627"/>
                  </a:srgbClr>
                </a:solidFill>
                <a:latin typeface="WenQuanYi"/>
                <a:ea typeface="WenQuanYi"/>
                <a:cs typeface="WenQuanYi"/>
                <a:sym typeface="WenQuanYi"/>
              </a:rPr>
              <a:t>THANKS FOR LISTENING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3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91223" y="6029902"/>
            <a:ext cx="8721974" cy="36905"/>
            <a:chOff x="0" y="0"/>
            <a:chExt cx="2563297" cy="108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3297" cy="10846"/>
            </a:xfrm>
            <a:custGeom>
              <a:avLst/>
              <a:gdLst/>
              <a:ahLst/>
              <a:cxnLst/>
              <a:rect l="l" t="t" r="r" b="b"/>
              <a:pathLst>
                <a:path w="2563297" h="10846">
                  <a:moveTo>
                    <a:pt x="5423" y="0"/>
                  </a:moveTo>
                  <a:lnTo>
                    <a:pt x="2557874" y="0"/>
                  </a:lnTo>
                  <a:cubicBezTo>
                    <a:pt x="2560869" y="0"/>
                    <a:pt x="2563297" y="2428"/>
                    <a:pt x="2563297" y="5423"/>
                  </a:cubicBezTo>
                  <a:lnTo>
                    <a:pt x="2563297" y="5423"/>
                  </a:lnTo>
                  <a:cubicBezTo>
                    <a:pt x="2563297" y="8418"/>
                    <a:pt x="2560869" y="10846"/>
                    <a:pt x="2557874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63297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1028700" y="2174993"/>
            <a:ext cx="5929363" cy="5949531"/>
          </a:xfrm>
          <a:custGeom>
            <a:avLst/>
            <a:gdLst/>
            <a:ahLst/>
            <a:cxnLst/>
            <a:rect l="l" t="t" r="r" b="b"/>
            <a:pathLst>
              <a:path w="5929363" h="5949531">
                <a:moveTo>
                  <a:pt x="0" y="0"/>
                </a:moveTo>
                <a:lnTo>
                  <a:pt x="5929363" y="0"/>
                </a:lnTo>
                <a:lnTo>
                  <a:pt x="5929363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10957564" y="1958021"/>
            <a:ext cx="2189292" cy="181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5"/>
              </a:lnSpc>
            </a:pPr>
            <a:r>
              <a:rPr lang="en-US" sz="10703" spc="101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8079" y="4012474"/>
            <a:ext cx="9048261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spc="62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选择Glasgow的原因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91223" y="6870750"/>
            <a:ext cx="87219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0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The reason for choosing Glasgow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2126201"/>
            <a:ext cx="16230600" cy="591831"/>
            <a:chOff x="0" y="0"/>
            <a:chExt cx="4274726" cy="1558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4726" cy="155873"/>
            </a:xfrm>
            <a:custGeom>
              <a:avLst/>
              <a:gdLst/>
              <a:ahLst/>
              <a:cxnLst/>
              <a:rect l="l" t="t" r="r" b="b"/>
              <a:pathLst>
                <a:path w="4274726" h="155873">
                  <a:moveTo>
                    <a:pt x="0" y="0"/>
                  </a:moveTo>
                  <a:lnTo>
                    <a:pt x="4274726" y="0"/>
                  </a:lnTo>
                  <a:lnTo>
                    <a:pt x="4274726" y="155873"/>
                  </a:lnTo>
                  <a:lnTo>
                    <a:pt x="0" y="155873"/>
                  </a:lnTo>
                  <a:close/>
                </a:path>
              </a:pathLst>
            </a:custGeom>
            <a:solidFill>
              <a:srgbClr val="1A6298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274726" cy="193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745212"/>
            <a:ext cx="16230600" cy="591831"/>
            <a:chOff x="0" y="0"/>
            <a:chExt cx="4274726" cy="1558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155873"/>
            </a:xfrm>
            <a:custGeom>
              <a:avLst/>
              <a:gdLst/>
              <a:ahLst/>
              <a:cxnLst/>
              <a:rect l="l" t="t" r="r" b="b"/>
              <a:pathLst>
                <a:path w="4274726" h="155873">
                  <a:moveTo>
                    <a:pt x="0" y="0"/>
                  </a:moveTo>
                  <a:lnTo>
                    <a:pt x="4274726" y="0"/>
                  </a:lnTo>
                  <a:lnTo>
                    <a:pt x="4274726" y="155873"/>
                  </a:lnTo>
                  <a:lnTo>
                    <a:pt x="0" y="155873"/>
                  </a:lnTo>
                  <a:close/>
                </a:path>
              </a:pathLst>
            </a:custGeom>
            <a:solidFill>
              <a:srgbClr val="1A6298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193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2718033"/>
            <a:ext cx="5367558" cy="3027179"/>
            <a:chOff x="0" y="0"/>
            <a:chExt cx="831575" cy="4689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1575" cy="468989"/>
            </a:xfrm>
            <a:custGeom>
              <a:avLst/>
              <a:gdLst/>
              <a:ahLst/>
              <a:cxnLst/>
              <a:rect l="l" t="t" r="r" b="b"/>
              <a:pathLst>
                <a:path w="831575" h="468989">
                  <a:moveTo>
                    <a:pt x="0" y="0"/>
                  </a:moveTo>
                  <a:lnTo>
                    <a:pt x="831575" y="0"/>
                  </a:lnTo>
                  <a:lnTo>
                    <a:pt x="831575" y="468989"/>
                  </a:lnTo>
                  <a:lnTo>
                    <a:pt x="0" y="468989"/>
                  </a:lnTo>
                  <a:close/>
                </a:path>
              </a:pathLst>
            </a:custGeom>
            <a:blipFill>
              <a:blip r:embed="rId11"/>
              <a:stretch>
                <a:fillRect t="-9067" b="-9067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91742" y="2718033"/>
            <a:ext cx="5367558" cy="3027179"/>
            <a:chOff x="0" y="0"/>
            <a:chExt cx="831575" cy="4689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1575" cy="468989"/>
            </a:xfrm>
            <a:custGeom>
              <a:avLst/>
              <a:gdLst/>
              <a:ahLst/>
              <a:cxnLst/>
              <a:rect l="l" t="t" r="r" b="b"/>
              <a:pathLst>
                <a:path w="831575" h="468989">
                  <a:moveTo>
                    <a:pt x="0" y="0"/>
                  </a:moveTo>
                  <a:lnTo>
                    <a:pt x="831575" y="0"/>
                  </a:lnTo>
                  <a:lnTo>
                    <a:pt x="831575" y="468989"/>
                  </a:lnTo>
                  <a:lnTo>
                    <a:pt x="0" y="468989"/>
                  </a:lnTo>
                  <a:close/>
                </a:path>
              </a:pathLst>
            </a:custGeom>
            <a:blipFill>
              <a:blip r:embed="rId12"/>
              <a:stretch>
                <a:fillRect t="-4745" b="-4745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8370538"/>
            <a:ext cx="16230600" cy="887762"/>
            <a:chOff x="0" y="0"/>
            <a:chExt cx="4274726" cy="2338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74726" cy="233814"/>
            </a:xfrm>
            <a:custGeom>
              <a:avLst/>
              <a:gdLst/>
              <a:ahLst/>
              <a:cxnLst/>
              <a:rect l="l" t="t" r="r" b="b"/>
              <a:pathLst>
                <a:path w="4274726" h="233814">
                  <a:moveTo>
                    <a:pt x="0" y="0"/>
                  </a:moveTo>
                  <a:lnTo>
                    <a:pt x="4274726" y="0"/>
                  </a:lnTo>
                  <a:lnTo>
                    <a:pt x="4274726" y="233814"/>
                  </a:lnTo>
                  <a:lnTo>
                    <a:pt x="0" y="233814"/>
                  </a:lnTo>
                  <a:close/>
                </a:path>
              </a:pathLst>
            </a:custGeom>
            <a:solidFill>
              <a:srgbClr val="1A6298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274726" cy="271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30000">
            <a:off x="6350667" y="2693828"/>
            <a:ext cx="5586667" cy="3075587"/>
          </a:xfrm>
          <a:custGeom>
            <a:avLst/>
            <a:gdLst/>
            <a:ahLst/>
            <a:cxnLst/>
            <a:rect l="l" t="t" r="r" b="b"/>
            <a:pathLst>
              <a:path w="5586667" h="3075587">
                <a:moveTo>
                  <a:pt x="26416" y="0"/>
                </a:moveTo>
                <a:lnTo>
                  <a:pt x="5586666" y="48524"/>
                </a:lnTo>
                <a:lnTo>
                  <a:pt x="5560250" y="3075588"/>
                </a:lnTo>
                <a:lnTo>
                  <a:pt x="0" y="3027064"/>
                </a:lnTo>
                <a:lnTo>
                  <a:pt x="26416" y="0"/>
                </a:lnTo>
                <a:close/>
              </a:path>
            </a:pathLst>
          </a:custGeom>
          <a:blipFill>
            <a:blip r:embed="rId13"/>
            <a:stretch>
              <a:fillRect l="-1111" t="-94443" r="-4834" b="-62152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6" name="TextBox 26"/>
          <p:cNvSpPr txBox="1"/>
          <p:nvPr/>
        </p:nvSpPr>
        <p:spPr>
          <a:xfrm>
            <a:off x="783441" y="697484"/>
            <a:ext cx="904826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选择Glasgow的原因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6727568"/>
            <a:ext cx="5367558" cy="1200785"/>
            <a:chOff x="0" y="0"/>
            <a:chExt cx="7156744" cy="160104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66675"/>
              <a:ext cx="715674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持续时长较短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700405"/>
              <a:ext cx="7156744" cy="900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项目时间：6月中下旬，为期10天,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假期剩余时间可弹性安排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460221" y="6727568"/>
            <a:ext cx="5367558" cy="1200785"/>
            <a:chOff x="0" y="0"/>
            <a:chExt cx="7156744" cy="1601047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66675"/>
              <a:ext cx="715674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国家选择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00405"/>
              <a:ext cx="7156744" cy="900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格拉斯哥位于英国苏格兰地区，相对安全；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提前体验当地生活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924231" y="6727568"/>
            <a:ext cx="5335069" cy="1200785"/>
            <a:chOff x="0" y="0"/>
            <a:chExt cx="7113426" cy="1601047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66675"/>
              <a:ext cx="7113426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费用性价比高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700405"/>
              <a:ext cx="7113426" cy="900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学费+住宿费+机票价格合理，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spc="189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相比其他项目花费少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91223" y="6029902"/>
            <a:ext cx="8721974" cy="36905"/>
            <a:chOff x="0" y="0"/>
            <a:chExt cx="2563297" cy="108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3297" cy="10846"/>
            </a:xfrm>
            <a:custGeom>
              <a:avLst/>
              <a:gdLst/>
              <a:ahLst/>
              <a:cxnLst/>
              <a:rect l="l" t="t" r="r" b="b"/>
              <a:pathLst>
                <a:path w="2563297" h="10846">
                  <a:moveTo>
                    <a:pt x="5423" y="0"/>
                  </a:moveTo>
                  <a:lnTo>
                    <a:pt x="2557874" y="0"/>
                  </a:lnTo>
                  <a:cubicBezTo>
                    <a:pt x="2560869" y="0"/>
                    <a:pt x="2563297" y="2428"/>
                    <a:pt x="2563297" y="5423"/>
                  </a:cubicBezTo>
                  <a:lnTo>
                    <a:pt x="2563297" y="5423"/>
                  </a:lnTo>
                  <a:cubicBezTo>
                    <a:pt x="2563297" y="8418"/>
                    <a:pt x="2560869" y="10846"/>
                    <a:pt x="2557874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63297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0957564" y="1958021"/>
            <a:ext cx="2189292" cy="181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5"/>
              </a:lnSpc>
            </a:pPr>
            <a:r>
              <a:rPr lang="en-US" sz="10703" spc="101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8079" y="3993424"/>
            <a:ext cx="9048261" cy="13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spc="740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课程设置&amp;体验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91223" y="6870750"/>
            <a:ext cx="87219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0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Course Setting &amp; Experience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2174993"/>
            <a:ext cx="5929363" cy="5949531"/>
          </a:xfrm>
          <a:custGeom>
            <a:avLst/>
            <a:gdLst/>
            <a:ahLst/>
            <a:cxnLst/>
            <a:rect l="l" t="t" r="r" b="b"/>
            <a:pathLst>
              <a:path w="5929363" h="5949531">
                <a:moveTo>
                  <a:pt x="0" y="0"/>
                </a:moveTo>
                <a:lnTo>
                  <a:pt x="5929363" y="0"/>
                </a:lnTo>
                <a:lnTo>
                  <a:pt x="5929363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2145023"/>
            <a:ext cx="16230600" cy="7551919"/>
            <a:chOff x="0" y="0"/>
            <a:chExt cx="4274726" cy="198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1988983"/>
            </a:xfrm>
            <a:custGeom>
              <a:avLst/>
              <a:gdLst/>
              <a:ahLst/>
              <a:cxnLst/>
              <a:rect l="l" t="t" r="r" b="b"/>
              <a:pathLst>
                <a:path w="4274726" h="1988983">
                  <a:moveTo>
                    <a:pt x="0" y="0"/>
                  </a:moveTo>
                  <a:lnTo>
                    <a:pt x="4274726" y="0"/>
                  </a:lnTo>
                  <a:lnTo>
                    <a:pt x="4274726" y="1988983"/>
                  </a:lnTo>
                  <a:lnTo>
                    <a:pt x="0" y="1988983"/>
                  </a:lnTo>
                  <a:close/>
                </a:path>
              </a:pathLst>
            </a:custGeom>
            <a:solidFill>
              <a:srgbClr val="1A6298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274726" cy="2027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3185068" y="4631700"/>
            <a:ext cx="3325091" cy="2057400"/>
          </a:xfrm>
          <a:custGeom>
            <a:avLst/>
            <a:gdLst/>
            <a:ahLst/>
            <a:cxnLst/>
            <a:rect l="l" t="t" r="r" b="b"/>
            <a:pathLst>
              <a:path w="3325091" h="2057400">
                <a:moveTo>
                  <a:pt x="0" y="0"/>
                </a:moveTo>
                <a:lnTo>
                  <a:pt x="3325091" y="0"/>
                </a:lnTo>
                <a:lnTo>
                  <a:pt x="332509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7762350" y="2324242"/>
            <a:ext cx="9111095" cy="2313426"/>
          </a:xfrm>
          <a:custGeom>
            <a:avLst/>
            <a:gdLst/>
            <a:ahLst/>
            <a:cxnLst/>
            <a:rect l="l" t="t" r="r" b="b"/>
            <a:pathLst>
              <a:path w="9111095" h="2313426">
                <a:moveTo>
                  <a:pt x="0" y="0"/>
                </a:moveTo>
                <a:lnTo>
                  <a:pt x="9111095" y="0"/>
                </a:lnTo>
                <a:lnTo>
                  <a:pt x="9111095" y="2313426"/>
                </a:lnTo>
                <a:lnTo>
                  <a:pt x="0" y="2313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78" t="-82337" r="-3249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697484"/>
            <a:ext cx="1811299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课程设置（Course Setting ）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932878" y="2545978"/>
            <a:ext cx="5829472" cy="2091690"/>
            <a:chOff x="0" y="0"/>
            <a:chExt cx="7772629" cy="278892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7772629" cy="2497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FFFFFF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Course： 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FFFFFF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Writing The City</a:t>
              </a:r>
            </a:p>
            <a:p>
              <a:pPr algn="ctr">
                <a:lnSpc>
                  <a:spcPts val="5040"/>
                </a:lnSpc>
              </a:pPr>
              <a:endParaRPr lang="en-US" sz="3600" spc="28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392680"/>
              <a:ext cx="7772629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9131" y="7528891"/>
            <a:ext cx="7584869" cy="1689204"/>
            <a:chOff x="-77751" y="-66675"/>
            <a:chExt cx="10113159" cy="225227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10035408" cy="1646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8">
                  <a:solidFill>
                    <a:srgbClr val="FFFFFF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ENG3063 Travel Writing and the Language of Tourism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77751" y="1789356"/>
              <a:ext cx="10035408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171" dirty="0">
                  <a:solidFill>
                    <a:srgbClr val="FFFFFF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ME for ELLS &amp; ATS students: FE for the rest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25057" y="4988721"/>
            <a:ext cx="1213319" cy="121331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875400" y="5113665"/>
            <a:ext cx="912632" cy="963431"/>
          </a:xfrm>
          <a:custGeom>
            <a:avLst/>
            <a:gdLst/>
            <a:ahLst/>
            <a:cxnLst/>
            <a:rect l="l" t="t" r="r" b="b"/>
            <a:pathLst>
              <a:path w="912632" h="963431">
                <a:moveTo>
                  <a:pt x="0" y="0"/>
                </a:moveTo>
                <a:lnTo>
                  <a:pt x="912632" y="0"/>
                </a:lnTo>
                <a:lnTo>
                  <a:pt x="912632" y="963432"/>
                </a:lnTo>
                <a:lnTo>
                  <a:pt x="0" y="963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12317897" y="5046990"/>
            <a:ext cx="429123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8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Seminar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725057" y="6470513"/>
            <a:ext cx="1213319" cy="121331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317897" y="6439950"/>
            <a:ext cx="4555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6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nonfiction/fiction work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17897" y="6861673"/>
            <a:ext cx="4555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6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poem and prose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17897" y="7287123"/>
            <a:ext cx="4555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6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hybrid work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875400" y="6712120"/>
            <a:ext cx="912632" cy="730106"/>
          </a:xfrm>
          <a:custGeom>
            <a:avLst/>
            <a:gdLst/>
            <a:ahLst/>
            <a:cxnLst/>
            <a:rect l="l" t="t" r="r" b="b"/>
            <a:pathLst>
              <a:path w="912632" h="730106">
                <a:moveTo>
                  <a:pt x="0" y="0"/>
                </a:moveTo>
                <a:lnTo>
                  <a:pt x="912632" y="0"/>
                </a:lnTo>
                <a:lnTo>
                  <a:pt x="912632" y="730105"/>
                </a:lnTo>
                <a:lnTo>
                  <a:pt x="0" y="730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3" name="Group 33"/>
          <p:cNvGrpSpPr/>
          <p:nvPr/>
        </p:nvGrpSpPr>
        <p:grpSpPr>
          <a:xfrm>
            <a:off x="10725057" y="8036257"/>
            <a:ext cx="1213319" cy="121331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2317897" y="8094338"/>
            <a:ext cx="4555548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8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3000 words portfolio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317897" y="5727847"/>
            <a:ext cx="4555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6">
                <a:solidFill>
                  <a:srgbClr val="FFFFFF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discussion &amp; writing exercise</a:t>
            </a:r>
          </a:p>
        </p:txBody>
      </p:sp>
      <p:sp>
        <p:nvSpPr>
          <p:cNvPr id="38" name="Freeform 38"/>
          <p:cNvSpPr/>
          <p:nvPr/>
        </p:nvSpPr>
        <p:spPr>
          <a:xfrm>
            <a:off x="10967007" y="8253420"/>
            <a:ext cx="729420" cy="778992"/>
          </a:xfrm>
          <a:custGeom>
            <a:avLst/>
            <a:gdLst/>
            <a:ahLst/>
            <a:cxnLst/>
            <a:rect l="l" t="t" r="r" b="b"/>
            <a:pathLst>
              <a:path w="729420" h="778992">
                <a:moveTo>
                  <a:pt x="0" y="0"/>
                </a:moveTo>
                <a:lnTo>
                  <a:pt x="729419" y="0"/>
                </a:lnTo>
                <a:lnTo>
                  <a:pt x="729419" y="778992"/>
                </a:lnTo>
                <a:lnTo>
                  <a:pt x="0" y="7789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012930" y="2449855"/>
            <a:ext cx="5246370" cy="6808445"/>
            <a:chOff x="0" y="0"/>
            <a:chExt cx="812800" cy="1054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054806"/>
            </a:xfrm>
            <a:custGeom>
              <a:avLst/>
              <a:gdLst/>
              <a:ahLst/>
              <a:cxnLst/>
              <a:rect l="l" t="t" r="r" b="b"/>
              <a:pathLst>
                <a:path w="812800" h="1054806">
                  <a:moveTo>
                    <a:pt x="0" y="0"/>
                  </a:moveTo>
                  <a:lnTo>
                    <a:pt x="812800" y="0"/>
                  </a:lnTo>
                  <a:lnTo>
                    <a:pt x="812800" y="1054806"/>
                  </a:lnTo>
                  <a:lnTo>
                    <a:pt x="0" y="1054806"/>
                  </a:lnTo>
                  <a:close/>
                </a:path>
              </a:pathLst>
            </a:custGeom>
            <a:blipFill>
              <a:blip r:embed="rId11"/>
              <a:stretch>
                <a:fillRect l="-47300" r="-47300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0950" y="2449855"/>
            <a:ext cx="4411980" cy="6808445"/>
            <a:chOff x="0" y="0"/>
            <a:chExt cx="1162003" cy="17931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2003" cy="1793171"/>
            </a:xfrm>
            <a:custGeom>
              <a:avLst/>
              <a:gdLst/>
              <a:ahLst/>
              <a:cxnLst/>
              <a:rect l="l" t="t" r="r" b="b"/>
              <a:pathLst>
                <a:path w="1162003" h="1793171">
                  <a:moveTo>
                    <a:pt x="0" y="0"/>
                  </a:moveTo>
                  <a:lnTo>
                    <a:pt x="1162003" y="0"/>
                  </a:lnTo>
                  <a:lnTo>
                    <a:pt x="1162003" y="1793171"/>
                  </a:lnTo>
                  <a:lnTo>
                    <a:pt x="0" y="1793171"/>
                  </a:lnTo>
                  <a:close/>
                </a:path>
              </a:pathLst>
            </a:custGeom>
            <a:solidFill>
              <a:srgbClr val="1A6298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62003" cy="1831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26920" y="2792278"/>
            <a:ext cx="2209563" cy="220956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30000" r="-30000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3441" y="697484"/>
            <a:ext cx="1278084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课程内容（Course Content）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67834" y="5806453"/>
            <a:ext cx="3327736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265">
                <a:solidFill>
                  <a:srgbClr val="FFFFFF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实地观察 </a:t>
            </a:r>
          </a:p>
          <a:p>
            <a:pPr algn="ctr">
              <a:lnSpc>
                <a:spcPts val="3919"/>
              </a:lnSpc>
            </a:pPr>
            <a:endParaRPr lang="en-US" sz="2799" b="1" spc="265">
              <a:solidFill>
                <a:srgbClr val="FFFFFF"/>
              </a:solidFill>
              <a:latin typeface="思源黑体 Bold"/>
              <a:ea typeface="思源黑体 Bold"/>
              <a:cs typeface="思源黑体 Bold"/>
              <a:sym typeface="思源黑体 Bold"/>
            </a:endParaRPr>
          </a:p>
          <a:p>
            <a:pPr algn="ctr">
              <a:lnSpc>
                <a:spcPts val="3919"/>
              </a:lnSpc>
            </a:pPr>
            <a:r>
              <a:rPr lang="en-US" sz="2799" b="1" spc="265">
                <a:solidFill>
                  <a:srgbClr val="FFFFFF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→ 写作练习 </a:t>
            </a:r>
          </a:p>
          <a:p>
            <a:pPr algn="ctr">
              <a:lnSpc>
                <a:spcPts val="3919"/>
              </a:lnSpc>
            </a:pPr>
            <a:endParaRPr lang="en-US" sz="2799" b="1" spc="265">
              <a:solidFill>
                <a:srgbClr val="FFFFFF"/>
              </a:solidFill>
              <a:latin typeface="思源黑体 Bold"/>
              <a:ea typeface="思源黑体 Bold"/>
              <a:cs typeface="思源黑体 Bold"/>
              <a:sym typeface="思源黑体 Bold"/>
            </a:endParaRPr>
          </a:p>
          <a:p>
            <a:pPr algn="ctr">
              <a:lnSpc>
                <a:spcPts val="3919"/>
              </a:lnSpc>
            </a:pPr>
            <a:r>
              <a:rPr lang="en-US" sz="2799" b="1" spc="265">
                <a:solidFill>
                  <a:srgbClr val="FFFFFF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→ 课堂分享与讨论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2004258"/>
            <a:ext cx="5721377" cy="8025129"/>
            <a:chOff x="0" y="0"/>
            <a:chExt cx="7628502" cy="1070017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85725"/>
              <a:ext cx="7628502" cy="974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148"/>
                </a:lnSpc>
              </a:pPr>
              <a:r>
                <a:rPr lang="en-US" sz="4392" spc="35">
                  <a:solidFill>
                    <a:srgbClr val="1A6298"/>
                  </a:solidFill>
                  <a:latin typeface="字由文艺黑"/>
                  <a:ea typeface="字由文艺黑"/>
                  <a:cs typeface="字由文艺黑"/>
                  <a:sym typeface="字由文艺黑"/>
                </a:rPr>
                <a:t>学习概念：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41374"/>
              <a:ext cx="7628502" cy="9858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 dirty="0"/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265" dirty="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“The literary </a:t>
              </a:r>
              <a:r>
                <a:rPr lang="en-US" sz="2799" spc="265" dirty="0" err="1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flâneuse</a:t>
              </a:r>
              <a:r>
                <a:rPr lang="en-US" sz="2799" spc="265" dirty="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” —— </a:t>
              </a:r>
              <a:r>
                <a:rPr lang="en-US" sz="2799" spc="265" dirty="0" err="1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城市漫游者、观察者</a:t>
              </a: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algn="l">
                <a:lnSpc>
                  <a:spcPts val="3919"/>
                </a:lnSpc>
              </a:pP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265" dirty="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“Poetics of place” —— </a:t>
              </a:r>
              <a:r>
                <a:rPr lang="en-US" sz="2799" spc="265" dirty="0" err="1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空间的诗意表达</a:t>
              </a: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algn="l">
                <a:lnSpc>
                  <a:spcPts val="3919"/>
                </a:lnSpc>
              </a:pP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spc="265" dirty="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“The wild in the city” —— </a:t>
              </a:r>
              <a:r>
                <a:rPr lang="en-US" sz="2799" spc="265" dirty="0" err="1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城市与自然的融合</a:t>
              </a: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algn="l">
                <a:lnSpc>
                  <a:spcPts val="3919"/>
                </a:lnSpc>
              </a:pPr>
              <a:endParaRPr lang="en-US" sz="2799" spc="265" dirty="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endParaRP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b="1" spc="265" dirty="0" err="1">
                  <a:solidFill>
                    <a:srgbClr val="737373"/>
                  </a:solidFill>
                  <a:latin typeface="思源黑体 Bold"/>
                  <a:ea typeface="思源黑体 Bold"/>
                  <a:cs typeface="思源黑体 Bold"/>
                  <a:sym typeface="思源黑体 Bold"/>
                </a:rPr>
                <a:t>阅读与分析文学</a:t>
              </a:r>
              <a:endParaRPr lang="en-US" sz="2799" b="1" spc="265" dirty="0">
                <a:solidFill>
                  <a:srgbClr val="737373"/>
                </a:solidFill>
                <a:latin typeface="思源黑体 Bold"/>
                <a:ea typeface="思源黑体 Bold"/>
                <a:cs typeface="思源黑体 Bold"/>
                <a:sym typeface="思源黑体 Bold"/>
              </a:endParaRPr>
            </a:p>
            <a:p>
              <a:pPr algn="l">
                <a:lnSpc>
                  <a:spcPts val="3919"/>
                </a:lnSpc>
              </a:pPr>
              <a:r>
                <a:rPr lang="en-US" sz="2799" b="1" spc="265" dirty="0">
                  <a:solidFill>
                    <a:srgbClr val="737373"/>
                  </a:solidFill>
                  <a:latin typeface="思源黑体 Bold"/>
                  <a:ea typeface="思源黑体 Bold"/>
                  <a:cs typeface="思源黑体 Bold"/>
                  <a:sym typeface="思源黑体 Bold"/>
                </a:rPr>
                <a:t>（</a:t>
              </a:r>
              <a:r>
                <a:rPr lang="en-US" sz="2799" b="1" spc="265" dirty="0" err="1">
                  <a:solidFill>
                    <a:srgbClr val="737373"/>
                  </a:solidFill>
                  <a:latin typeface="思源黑体 Bold"/>
                  <a:ea typeface="思源黑体 Bold"/>
                  <a:cs typeface="思源黑体 Bold"/>
                  <a:sym typeface="思源黑体 Bold"/>
                </a:rPr>
                <a:t>如现代主义、当代城市写作</a:t>
              </a:r>
              <a:r>
                <a:rPr lang="en-US" sz="2799" b="1" spc="265" dirty="0">
                  <a:solidFill>
                    <a:srgbClr val="737373"/>
                  </a:solidFill>
                  <a:latin typeface="思源黑体 Bold"/>
                  <a:ea typeface="思源黑体 Bold"/>
                  <a:cs typeface="思源黑体 Bold"/>
                  <a:sym typeface="思源黑体 Bold"/>
                </a:rPr>
                <a:t>）</a:t>
              </a:r>
            </a:p>
            <a:p>
              <a:pPr algn="l">
                <a:lnSpc>
                  <a:spcPts val="3919"/>
                </a:lnSpc>
              </a:pPr>
              <a:endParaRPr lang="en-US" sz="2799" b="1" spc="265" dirty="0">
                <a:solidFill>
                  <a:srgbClr val="737373"/>
                </a:solidFill>
                <a:latin typeface="思源黑体 Bold"/>
                <a:ea typeface="思源黑体 Bold"/>
                <a:cs typeface="思源黑体 Bold"/>
                <a:sym typeface="思源黑体 Bold"/>
              </a:endParaRPr>
            </a:p>
            <a:p>
              <a:pPr marL="604519" lvl="1" indent="-302260" algn="l">
                <a:lnSpc>
                  <a:spcPts val="3919"/>
                </a:lnSpc>
                <a:buFont typeface="Arial"/>
                <a:buChar char="•"/>
              </a:pPr>
              <a:r>
                <a:rPr lang="en-US" sz="2799" b="1" spc="265" dirty="0" err="1">
                  <a:solidFill>
                    <a:srgbClr val="737373"/>
                  </a:solidFill>
                  <a:latin typeface="思源黑体 Bold"/>
                  <a:ea typeface="思源黑体 Bold"/>
                  <a:cs typeface="思源黑体 Bold"/>
                  <a:sym typeface="思源黑体 Bold"/>
                </a:rPr>
                <a:t>在观察中体会城市的魅力</a:t>
              </a:r>
              <a:endParaRPr lang="en-US" sz="2799" b="1" spc="265" dirty="0">
                <a:solidFill>
                  <a:srgbClr val="737373"/>
                </a:solidFill>
                <a:latin typeface="思源黑体 Bold"/>
                <a:ea typeface="思源黑体 Bold"/>
                <a:cs typeface="思源黑体 Bold"/>
                <a:sym typeface="思源黑体 Bold"/>
              </a:endParaRPr>
            </a:p>
            <a:p>
              <a:pPr algn="l">
                <a:lnSpc>
                  <a:spcPts val="3919"/>
                </a:lnSpc>
              </a:pPr>
              <a:endParaRPr lang="en-US" sz="2799" b="1" spc="265" dirty="0">
                <a:solidFill>
                  <a:srgbClr val="737373"/>
                </a:solidFill>
                <a:latin typeface="思源黑体 Bold"/>
                <a:ea typeface="思源黑体 Bold"/>
                <a:cs typeface="思源黑体 Bold"/>
                <a:sym typeface="思源黑体 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1805039" y="2244480"/>
            <a:ext cx="5401505" cy="7202007"/>
          </a:xfrm>
          <a:custGeom>
            <a:avLst/>
            <a:gdLst/>
            <a:ahLst/>
            <a:cxnLst/>
            <a:rect l="l" t="t" r="r" b="b"/>
            <a:pathLst>
              <a:path w="5401505" h="7202007">
                <a:moveTo>
                  <a:pt x="0" y="0"/>
                </a:moveTo>
                <a:lnTo>
                  <a:pt x="5401506" y="0"/>
                </a:lnTo>
                <a:lnTo>
                  <a:pt x="5401506" y="7202007"/>
                </a:lnTo>
                <a:lnTo>
                  <a:pt x="0" y="7202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 rot="-59999">
            <a:off x="1127485" y="6532289"/>
            <a:ext cx="9646563" cy="3014218"/>
          </a:xfrm>
          <a:custGeom>
            <a:avLst/>
            <a:gdLst/>
            <a:ahLst/>
            <a:cxnLst/>
            <a:rect l="l" t="t" r="r" b="b"/>
            <a:pathLst>
              <a:path w="9646563" h="3014218">
                <a:moveTo>
                  <a:pt x="49690" y="0"/>
                </a:moveTo>
                <a:lnTo>
                  <a:pt x="9646564" y="167514"/>
                </a:lnTo>
                <a:lnTo>
                  <a:pt x="9596874" y="3014218"/>
                </a:lnTo>
                <a:lnTo>
                  <a:pt x="0" y="2846704"/>
                </a:lnTo>
                <a:lnTo>
                  <a:pt x="49690" y="0"/>
                </a:lnTo>
                <a:close/>
              </a:path>
            </a:pathLst>
          </a:custGeom>
          <a:blipFill>
            <a:blip r:embed="rId12"/>
            <a:stretch>
              <a:fillRect l="-4226" t="-74542" b="-12251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783441" y="697484"/>
            <a:ext cx="1477131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课堂体验（Learning Experience）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897634"/>
            <a:ext cx="9145435" cy="515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5999"/>
              </a:lnSpc>
              <a:buAutoNum type="arabicPeriod"/>
            </a:pPr>
            <a:r>
              <a:rPr lang="en-US" sz="2999" spc="284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教学风格：开放、鼓励探索与自我表达</a:t>
            </a:r>
          </a:p>
          <a:p>
            <a:pPr marL="647694" lvl="1" indent="-323847" algn="l">
              <a:lnSpc>
                <a:spcPts val="5999"/>
              </a:lnSpc>
              <a:buAutoNum type="arabicPeriod"/>
            </a:pPr>
            <a:r>
              <a:rPr lang="en-US" sz="2999" spc="284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学生来自不同国家，课堂互动和文化交流丰富</a:t>
            </a:r>
          </a:p>
          <a:p>
            <a:pPr marL="647694" lvl="1" indent="-323847" algn="l">
              <a:lnSpc>
                <a:spcPts val="5999"/>
              </a:lnSpc>
              <a:buAutoNum type="arabicPeriod"/>
            </a:pPr>
            <a:r>
              <a:rPr lang="en-US" sz="2999" spc="284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教师指导学生从</a:t>
            </a:r>
            <a:r>
              <a:rPr lang="en-US" sz="2999" b="1" spc="284">
                <a:solidFill>
                  <a:srgbClr val="737373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观察—思考—创作—反馈</a:t>
            </a:r>
            <a:r>
              <a:rPr lang="en-US" sz="2999" spc="284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的流程中打磨作品</a:t>
            </a:r>
          </a:p>
          <a:p>
            <a:pPr marL="647694" lvl="1" indent="-323847" algn="l">
              <a:lnSpc>
                <a:spcPts val="5999"/>
              </a:lnSpc>
              <a:buAutoNum type="arabicPeriod"/>
            </a:pPr>
            <a:r>
              <a:rPr lang="en-US" sz="2999" spc="284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每天都有writing workshop，大家朗读自己的作品并互相点评</a:t>
            </a:r>
          </a:p>
          <a:p>
            <a:pPr algn="l">
              <a:lnSpc>
                <a:spcPts val="5599"/>
              </a:lnSpc>
            </a:pPr>
            <a:endParaRPr lang="en-US" sz="2999" spc="284">
              <a:solidFill>
                <a:srgbClr val="737373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887" t="-37063" r="-22563" b="-11939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910" y="580534"/>
            <a:ext cx="17220181" cy="9125933"/>
            <a:chOff x="0" y="0"/>
            <a:chExt cx="4535356" cy="24035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5356" cy="2403538"/>
            </a:xfrm>
            <a:custGeom>
              <a:avLst/>
              <a:gdLst/>
              <a:ahLst/>
              <a:cxnLst/>
              <a:rect l="l" t="t" r="r" b="b"/>
              <a:pathLst>
                <a:path w="4535356" h="2403538">
                  <a:moveTo>
                    <a:pt x="8542" y="0"/>
                  </a:moveTo>
                  <a:lnTo>
                    <a:pt x="4526814" y="0"/>
                  </a:lnTo>
                  <a:cubicBezTo>
                    <a:pt x="4531532" y="0"/>
                    <a:pt x="4535356" y="3824"/>
                    <a:pt x="4535356" y="8542"/>
                  </a:cubicBezTo>
                  <a:lnTo>
                    <a:pt x="4535356" y="2394996"/>
                  </a:lnTo>
                  <a:cubicBezTo>
                    <a:pt x="4535356" y="2397261"/>
                    <a:pt x="4534456" y="2399434"/>
                    <a:pt x="4532854" y="2401036"/>
                  </a:cubicBezTo>
                  <a:cubicBezTo>
                    <a:pt x="4531252" y="2402638"/>
                    <a:pt x="4529079" y="2403538"/>
                    <a:pt x="4526814" y="2403538"/>
                  </a:cubicBezTo>
                  <a:lnTo>
                    <a:pt x="8542" y="2403538"/>
                  </a:lnTo>
                  <a:cubicBezTo>
                    <a:pt x="3824" y="2403538"/>
                    <a:pt x="0" y="2399713"/>
                    <a:pt x="0" y="2394996"/>
                  </a:cubicBezTo>
                  <a:lnTo>
                    <a:pt x="0" y="8542"/>
                  </a:lnTo>
                  <a:cubicBezTo>
                    <a:pt x="0" y="3824"/>
                    <a:pt x="3824" y="0"/>
                    <a:pt x="85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1A6298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35356" cy="2441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05697"/>
            <a:ext cx="1151599" cy="611394"/>
          </a:xfrm>
          <a:custGeom>
            <a:avLst/>
            <a:gdLst/>
            <a:ahLst/>
            <a:cxnLst/>
            <a:rect l="l" t="t" r="r" b="b"/>
            <a:pathLst>
              <a:path w="1151599" h="611394">
                <a:moveTo>
                  <a:pt x="0" y="0"/>
                </a:moveTo>
                <a:lnTo>
                  <a:pt x="1151599" y="0"/>
                </a:lnTo>
                <a:lnTo>
                  <a:pt x="1151599" y="611394"/>
                </a:lnTo>
                <a:lnTo>
                  <a:pt x="0" y="61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7087343" y="9955257"/>
            <a:ext cx="1200657" cy="637440"/>
          </a:xfrm>
          <a:custGeom>
            <a:avLst/>
            <a:gdLst/>
            <a:ahLst/>
            <a:cxnLst/>
            <a:rect l="l" t="t" r="r" b="b"/>
            <a:pathLst>
              <a:path w="1200657" h="637440">
                <a:moveTo>
                  <a:pt x="0" y="0"/>
                </a:moveTo>
                <a:lnTo>
                  <a:pt x="1200657" y="0"/>
                </a:lnTo>
                <a:lnTo>
                  <a:pt x="1200657" y="637440"/>
                </a:lnTo>
                <a:lnTo>
                  <a:pt x="0" y="6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>
          <a:xfrm>
            <a:off x="5212969" y="-1916689"/>
            <a:ext cx="2366578" cy="2344822"/>
          </a:xfrm>
          <a:custGeom>
            <a:avLst/>
            <a:gdLst/>
            <a:ahLst/>
            <a:cxnLst/>
            <a:rect l="l" t="t" r="r" b="b"/>
            <a:pathLst>
              <a:path w="2366578" h="2344822">
                <a:moveTo>
                  <a:pt x="0" y="0"/>
                </a:moveTo>
                <a:lnTo>
                  <a:pt x="2366578" y="0"/>
                </a:lnTo>
                <a:lnTo>
                  <a:pt x="2366578" y="2344823"/>
                </a:lnTo>
                <a:lnTo>
                  <a:pt x="0" y="2344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6873445" y="9100999"/>
            <a:ext cx="666200" cy="361968"/>
          </a:xfrm>
          <a:custGeom>
            <a:avLst/>
            <a:gdLst/>
            <a:ahLst/>
            <a:cxnLst/>
            <a:rect l="l" t="t" r="r" b="b"/>
            <a:pathLst>
              <a:path w="666200" h="361968">
                <a:moveTo>
                  <a:pt x="0" y="0"/>
                </a:moveTo>
                <a:lnTo>
                  <a:pt x="666200" y="0"/>
                </a:lnTo>
                <a:lnTo>
                  <a:pt x="666200" y="361968"/>
                </a:lnTo>
                <a:lnTo>
                  <a:pt x="0" y="361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91223" y="6029902"/>
            <a:ext cx="8721974" cy="36905"/>
            <a:chOff x="0" y="0"/>
            <a:chExt cx="2563297" cy="108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3297" cy="10846"/>
            </a:xfrm>
            <a:custGeom>
              <a:avLst/>
              <a:gdLst/>
              <a:ahLst/>
              <a:cxnLst/>
              <a:rect l="l" t="t" r="r" b="b"/>
              <a:pathLst>
                <a:path w="2563297" h="10846">
                  <a:moveTo>
                    <a:pt x="5423" y="0"/>
                  </a:moveTo>
                  <a:lnTo>
                    <a:pt x="2557874" y="0"/>
                  </a:lnTo>
                  <a:cubicBezTo>
                    <a:pt x="2560869" y="0"/>
                    <a:pt x="2563297" y="2428"/>
                    <a:pt x="2563297" y="5423"/>
                  </a:cubicBezTo>
                  <a:lnTo>
                    <a:pt x="2563297" y="5423"/>
                  </a:lnTo>
                  <a:cubicBezTo>
                    <a:pt x="2563297" y="8418"/>
                    <a:pt x="2560869" y="10846"/>
                    <a:pt x="2557874" y="10846"/>
                  </a:cubicBezTo>
                  <a:lnTo>
                    <a:pt x="5423" y="10846"/>
                  </a:lnTo>
                  <a:cubicBezTo>
                    <a:pt x="2428" y="10846"/>
                    <a:pt x="0" y="8418"/>
                    <a:pt x="0" y="5423"/>
                  </a:cubicBezTo>
                  <a:lnTo>
                    <a:pt x="0" y="5423"/>
                  </a:lnTo>
                  <a:cubicBezTo>
                    <a:pt x="0" y="2428"/>
                    <a:pt x="2428" y="0"/>
                    <a:pt x="5423" y="0"/>
                  </a:cubicBezTo>
                  <a:close/>
                </a:path>
              </a:pathLst>
            </a:custGeom>
            <a:solidFill>
              <a:srgbClr val="B1D5F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63297" cy="48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1941" y="9345923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17403072" y="229515"/>
            <a:ext cx="702037" cy="702037"/>
          </a:xfrm>
          <a:custGeom>
            <a:avLst/>
            <a:gdLst/>
            <a:ahLst/>
            <a:cxnLst/>
            <a:rect l="l" t="t" r="r" b="b"/>
            <a:pathLst>
              <a:path w="702037" h="702037">
                <a:moveTo>
                  <a:pt x="0" y="0"/>
                </a:moveTo>
                <a:lnTo>
                  <a:pt x="702037" y="0"/>
                </a:lnTo>
                <a:lnTo>
                  <a:pt x="702037" y="702037"/>
                </a:lnTo>
                <a:lnTo>
                  <a:pt x="0" y="702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0957564" y="1958021"/>
            <a:ext cx="2189292" cy="181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5"/>
              </a:lnSpc>
            </a:pPr>
            <a:r>
              <a:rPr lang="en-US" sz="10703" spc="1016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28079" y="3993424"/>
            <a:ext cx="9048261" cy="13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spc="740">
                <a:solidFill>
                  <a:srgbClr val="1A6298"/>
                </a:solidFill>
                <a:latin typeface="字由文艺黑"/>
                <a:ea typeface="字由文艺黑"/>
                <a:cs typeface="字由文艺黑"/>
                <a:sym typeface="字由文艺黑"/>
              </a:rPr>
              <a:t>日常生活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91223" y="6870750"/>
            <a:ext cx="87219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04">
                <a:solidFill>
                  <a:srgbClr val="737373"/>
                </a:solidFill>
                <a:latin typeface="WenQuanYi"/>
                <a:ea typeface="WenQuanYi"/>
                <a:cs typeface="WenQuanYi"/>
                <a:sym typeface="WenQuanYi"/>
              </a:rPr>
              <a:t>Daily Life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2174993"/>
            <a:ext cx="5929363" cy="5949531"/>
          </a:xfrm>
          <a:custGeom>
            <a:avLst/>
            <a:gdLst/>
            <a:ahLst/>
            <a:cxnLst/>
            <a:rect l="l" t="t" r="r" b="b"/>
            <a:pathLst>
              <a:path w="5929363" h="5949531">
                <a:moveTo>
                  <a:pt x="0" y="0"/>
                </a:moveTo>
                <a:lnTo>
                  <a:pt x="5929363" y="0"/>
                </a:lnTo>
                <a:lnTo>
                  <a:pt x="5929363" y="5949531"/>
                </a:lnTo>
                <a:lnTo>
                  <a:pt x="0" y="5949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Macintosh PowerPoint</Application>
  <PresentationFormat>自定义</PresentationFormat>
  <Paragraphs>95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Arial</vt:lpstr>
      <vt:lpstr>思源黑体</vt:lpstr>
      <vt:lpstr>字由文艺黑</vt:lpstr>
      <vt:lpstr>Calibri</vt:lpstr>
      <vt:lpstr>思源黑体 Bold</vt:lpstr>
      <vt:lpstr>WenQuanYi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IDO Summer School Program Sharing</dc:title>
  <cp:lastModifiedBy>菁晶 刘</cp:lastModifiedBy>
  <cp:revision>2</cp:revision>
  <dcterms:created xsi:type="dcterms:W3CDTF">2006-08-16T00:00:00Z</dcterms:created>
  <dcterms:modified xsi:type="dcterms:W3CDTF">2025-11-12T02:14:24Z</dcterms:modified>
  <dc:identifier>DAG3vLnTFdQ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{"Label":"1","ContentProducer":"001191110105MA01AN806X00000","ProduceID":"DAG3vLnTFdQ","ReservedCode1":"","ContentPropagator":"001191110105MA01AN806X00000","PropagateID":"DAG3vLnTFdQ","ReservedCode2":""}</vt:lpwstr>
  </property>
</Properties>
</file>